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7F7A-492C-4FC6-A312-E6FBBA00339C}" type="datetimeFigureOut">
              <a:rPr lang="pl-PL" smtClean="0"/>
              <a:t>2020-03-08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9D41-A275-4263-A07A-E987AA41A2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8469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7F7A-492C-4FC6-A312-E6FBBA00339C}" type="datetimeFigureOut">
              <a:rPr lang="pl-PL" smtClean="0"/>
              <a:t>2020-03-08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9D41-A275-4263-A07A-E987AA41A2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0247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7F7A-492C-4FC6-A312-E6FBBA00339C}" type="datetimeFigureOut">
              <a:rPr lang="pl-PL" smtClean="0"/>
              <a:t>2020-03-08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9D41-A275-4263-A07A-E987AA41A2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37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7F7A-492C-4FC6-A312-E6FBBA00339C}" type="datetimeFigureOut">
              <a:rPr lang="pl-PL" smtClean="0"/>
              <a:t>2020-03-08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9D41-A275-4263-A07A-E987AA41A2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57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7F7A-492C-4FC6-A312-E6FBBA00339C}" type="datetimeFigureOut">
              <a:rPr lang="pl-PL" smtClean="0"/>
              <a:t>2020-03-08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9D41-A275-4263-A07A-E987AA41A2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8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7F7A-492C-4FC6-A312-E6FBBA00339C}" type="datetimeFigureOut">
              <a:rPr lang="pl-PL" smtClean="0"/>
              <a:t>2020-03-08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9D41-A275-4263-A07A-E987AA41A2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6508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7F7A-492C-4FC6-A312-E6FBBA00339C}" type="datetimeFigureOut">
              <a:rPr lang="pl-PL" smtClean="0"/>
              <a:t>2020-03-08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9D41-A275-4263-A07A-E987AA41A2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94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7F7A-492C-4FC6-A312-E6FBBA00339C}" type="datetimeFigureOut">
              <a:rPr lang="pl-PL" smtClean="0"/>
              <a:t>2020-03-08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9D41-A275-4263-A07A-E987AA41A2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884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7F7A-492C-4FC6-A312-E6FBBA00339C}" type="datetimeFigureOut">
              <a:rPr lang="pl-PL" smtClean="0"/>
              <a:t>2020-03-08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9D41-A275-4263-A07A-E987AA41A2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7227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7F7A-492C-4FC6-A312-E6FBBA00339C}" type="datetimeFigureOut">
              <a:rPr lang="pl-PL" smtClean="0"/>
              <a:t>2020-03-08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9D41-A275-4263-A07A-E987AA41A2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854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7F7A-492C-4FC6-A312-E6FBBA00339C}" type="datetimeFigureOut">
              <a:rPr lang="pl-PL" smtClean="0"/>
              <a:t>2020-03-08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9D41-A275-4263-A07A-E987AA41A2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112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87F7A-492C-4FC6-A312-E6FBBA00339C}" type="datetimeFigureOut">
              <a:rPr lang="pl-PL" smtClean="0"/>
              <a:t>2020-03-08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39D41-A275-4263-A07A-E987AA41A2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741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Niszczenie elewacji budynków w Portugalii</a:t>
            </a:r>
            <a:endParaRPr lang="pl-PL" b="1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20935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 smtClean="0"/>
              <a:t>Motyw </a:t>
            </a:r>
            <a:r>
              <a:rPr lang="pl-PL" sz="2800" b="1" dirty="0"/>
              <a:t>płytek </a:t>
            </a:r>
            <a:r>
              <a:rPr lang="pl-PL" sz="2800" b="1" dirty="0" err="1"/>
              <a:t>azulejo</a:t>
            </a:r>
            <a:r>
              <a:rPr lang="pl-PL" sz="2800" b="1" dirty="0"/>
              <a:t> jest bardzo charakterystyczny i znany na całym </a:t>
            </a:r>
            <a:r>
              <a:rPr lang="pl-PL" sz="2800" b="1" dirty="0" smtClean="0"/>
              <a:t>świecie. </a:t>
            </a:r>
            <a:r>
              <a:rPr lang="pl-PL" sz="2800" b="1" dirty="0"/>
              <a:t>Latem płytki chronią przed upałem, a zimą przed wilgocią. Gładka powierzchnia sprawia, że łatwo utrzymać je w czystości, a odporne szkliwo gwarantuje odporność na działanie czynników </a:t>
            </a:r>
            <a:r>
              <a:rPr lang="pl-PL" sz="2800" b="1" dirty="0" smtClean="0"/>
              <a:t>zewnętrznych.</a:t>
            </a:r>
            <a:r>
              <a:rPr lang="pl-PL" sz="24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br>
              <a:rPr lang="pl-PL" sz="2400" b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909496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Płytki </a:t>
            </a:r>
            <a:r>
              <a:rPr lang="pl-PL" sz="2800" b="1" dirty="0" err="1" smtClean="0"/>
              <a:t>azulejo</a:t>
            </a:r>
            <a:r>
              <a:rPr lang="pl-PL" sz="2800" b="1" dirty="0" smtClean="0"/>
              <a:t> stosowane były również w budownictwie sakralnym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405423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Prezentacja powstała podczas projektu ERASMUS + </a:t>
            </a:r>
            <a:br>
              <a:rPr lang="pl-PL" sz="2800" b="1" dirty="0" smtClean="0"/>
            </a:br>
            <a:r>
              <a:rPr lang="pl-PL" sz="2800" b="1" dirty="0" smtClean="0"/>
              <a:t>16-22.02. 2020r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641477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pl-PL" sz="2400" dirty="0" smtClean="0">
                <a:solidFill>
                  <a:srgbClr val="222222"/>
                </a:solidFill>
                <a:latin typeface="arial" panose="020B0604020202020204" pitchFamily="34" charset="0"/>
                <a:ea typeface="+mn-ea"/>
                <a:cs typeface="+mn-cs"/>
              </a:rPr>
              <a:t>Portugalia - średnia </a:t>
            </a:r>
            <a:r>
              <a:rPr lang="pl-PL" sz="2400" dirty="0">
                <a:solidFill>
                  <a:srgbClr val="222222"/>
                </a:solidFill>
                <a:latin typeface="arial" panose="020B0604020202020204" pitchFamily="34" charset="0"/>
                <a:ea typeface="+mn-ea"/>
                <a:cs typeface="+mn-cs"/>
              </a:rPr>
              <a:t>temperatura wynosi 22°. Dni upalne prawie nie występują. Na </a:t>
            </a:r>
            <a:r>
              <a:rPr lang="pl-PL" sz="2400" dirty="0" smtClean="0">
                <a:solidFill>
                  <a:srgbClr val="222222"/>
                </a:solidFill>
                <a:latin typeface="arial" panose="020B0604020202020204" pitchFamily="34" charset="0"/>
                <a:ea typeface="+mn-ea"/>
                <a:cs typeface="+mn-cs"/>
              </a:rPr>
              <a:t>południu kraju </a:t>
            </a:r>
            <a:r>
              <a:rPr lang="pl-PL" sz="2400" dirty="0">
                <a:solidFill>
                  <a:srgbClr val="222222"/>
                </a:solidFill>
                <a:latin typeface="arial" panose="020B0604020202020204" pitchFamily="34" charset="0"/>
                <a:ea typeface="+mn-ea"/>
                <a:cs typeface="+mn-cs"/>
              </a:rPr>
              <a:t>jest </a:t>
            </a:r>
            <a:r>
              <a:rPr lang="pl-PL" sz="2400" dirty="0" smtClean="0">
                <a:solidFill>
                  <a:srgbClr val="222222"/>
                </a:solidFill>
                <a:latin typeface="arial" panose="020B0604020202020204" pitchFamily="34" charset="0"/>
                <a:ea typeface="+mn-ea"/>
                <a:cs typeface="+mn-cs"/>
              </a:rPr>
              <a:t>ciepło </a:t>
            </a:r>
            <a:r>
              <a:rPr lang="pl-PL" sz="2400" dirty="0">
                <a:solidFill>
                  <a:srgbClr val="222222"/>
                </a:solidFill>
                <a:latin typeface="arial" panose="020B0604020202020204" pitchFamily="34" charset="0"/>
                <a:ea typeface="+mn-ea"/>
                <a:cs typeface="+mn-cs"/>
              </a:rPr>
              <a:t>i przebieg roczny </a:t>
            </a:r>
            <a:r>
              <a:rPr lang="pl-PL" sz="2400" dirty="0" smtClean="0">
                <a:solidFill>
                  <a:srgbClr val="222222"/>
                </a:solidFill>
                <a:latin typeface="arial" panose="020B0604020202020204" pitchFamily="34" charset="0"/>
                <a:ea typeface="+mn-ea"/>
                <a:cs typeface="+mn-cs"/>
              </a:rPr>
              <a:t>temperatur ma typowe cechy</a:t>
            </a:r>
            <a:r>
              <a:rPr lang="pl-PL" sz="2400" dirty="0">
                <a:solidFill>
                  <a:srgbClr val="222222"/>
                </a:solidFill>
                <a:latin typeface="arial" panose="020B0604020202020204" pitchFamily="34" charset="0"/>
                <a:ea typeface="+mn-ea"/>
                <a:cs typeface="+mn-cs"/>
              </a:rPr>
              <a:t> </a:t>
            </a:r>
            <a:r>
              <a:rPr lang="pl-PL" sz="2400" b="1" dirty="0">
                <a:solidFill>
                  <a:srgbClr val="222222"/>
                </a:solidFill>
                <a:latin typeface="arial" panose="020B0604020202020204" pitchFamily="34" charset="0"/>
                <a:ea typeface="+mn-ea"/>
                <a:cs typeface="+mn-cs"/>
              </a:rPr>
              <a:t>klimatu</a:t>
            </a:r>
            <a:r>
              <a:rPr lang="pl-PL" sz="2400" dirty="0">
                <a:solidFill>
                  <a:srgbClr val="222222"/>
                </a:solidFill>
                <a:latin typeface="arial" panose="020B0604020202020204" pitchFamily="34" charset="0"/>
                <a:ea typeface="+mn-ea"/>
                <a:cs typeface="+mn-cs"/>
              </a:rPr>
              <a:t> śródziemnomorskiego. Zimą średnie wartości </a:t>
            </a:r>
            <a:r>
              <a:rPr lang="pl-PL" sz="2400" dirty="0" smtClean="0">
                <a:solidFill>
                  <a:srgbClr val="222222"/>
                </a:solidFill>
                <a:latin typeface="arial" panose="020B0604020202020204" pitchFamily="34" charset="0"/>
                <a:ea typeface="+mn-ea"/>
                <a:cs typeface="+mn-cs"/>
              </a:rPr>
              <a:t>temperatur wynoszą </a:t>
            </a:r>
            <a:r>
              <a:rPr lang="pl-PL" sz="2400" dirty="0">
                <a:solidFill>
                  <a:srgbClr val="222222"/>
                </a:solidFill>
                <a:latin typeface="arial" panose="020B0604020202020204" pitchFamily="34" charset="0"/>
                <a:ea typeface="+mn-ea"/>
                <a:cs typeface="+mn-cs"/>
              </a:rPr>
              <a:t>11-12 °C zaś latem średnio jest od 24 do 27 °C.</a:t>
            </a:r>
            <a:r>
              <a:rPr lang="pl-PL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pl-PL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420579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Najczęstszymi efektami procesu niszczenia elewacji są zabrudzenia i uszkodzenia mechaniczne, korozja biologiczna oraz występowanie wykwitów solnych. 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72156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Korozja mikrobiologiczna powstaje na skutek rozwoju glonów(zielony nalot), grzybów pleśniowych(szaro-czarny)i porostów. 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15" y="1825625"/>
            <a:ext cx="6526169" cy="4351338"/>
          </a:xfrm>
        </p:spPr>
      </p:pic>
    </p:spTree>
    <p:extLst>
      <p:ext uri="{BB962C8B-B14F-4D97-AF65-F5344CB8AC3E}">
        <p14:creationId xmlns:p14="http://schemas.microsoft.com/office/powerpoint/2010/main" val="54301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 smtClean="0"/>
              <a:t>Miejscami szczególnie narażonymi na niszczenie są miejsca:</a:t>
            </a:r>
            <a:br>
              <a:rPr lang="pl-PL" sz="2800" b="1" dirty="0" smtClean="0"/>
            </a:br>
            <a:r>
              <a:rPr lang="pl-PL" sz="2800" b="1" dirty="0"/>
              <a:t>-</a:t>
            </a:r>
            <a:r>
              <a:rPr lang="pl-PL" sz="2800" b="1" dirty="0" smtClean="0"/>
              <a:t> zacienione(załamania, uskoki, mury w pobliżu rosnących drzew)</a:t>
            </a:r>
            <a:br>
              <a:rPr lang="pl-PL" sz="2800" b="1" dirty="0" smtClean="0"/>
            </a:br>
            <a:r>
              <a:rPr lang="pl-PL" sz="2800" b="1" dirty="0" smtClean="0"/>
              <a:t>- przy krawędzi dachu i obok przewodów odprowadzających wodę z dachu</a:t>
            </a:r>
            <a:br>
              <a:rPr lang="pl-PL" sz="2800" b="1" dirty="0" smtClean="0"/>
            </a:br>
            <a:r>
              <a:rPr lang="pl-PL" sz="2800" b="1" dirty="0" smtClean="0"/>
              <a:t>- cokoły </a:t>
            </a:r>
            <a:br>
              <a:rPr lang="pl-PL" sz="2800" b="1" dirty="0" smtClean="0"/>
            </a:b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59" y="1825625"/>
            <a:ext cx="6528681" cy="4351338"/>
          </a:xfrm>
        </p:spPr>
      </p:pic>
    </p:spTree>
    <p:extLst>
      <p:ext uri="{BB962C8B-B14F-4D97-AF65-F5344CB8AC3E}">
        <p14:creationId xmlns:p14="http://schemas.microsoft.com/office/powerpoint/2010/main" val="36106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Powierzchnie chropowate są idealnym podłożem do rozwoju mikroorganizmów, ponieważ gromadzi się w nich wilgoć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28958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Przepuszczalność i wodochłonność wyprawy elewacyjnej  ma wpływ na to, czy wystąpi korozja biologiczna 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2066622"/>
            <a:ext cx="5801784" cy="3869344"/>
          </a:xfrm>
        </p:spPr>
      </p:pic>
    </p:spTree>
    <p:extLst>
      <p:ext uri="{BB962C8B-B14F-4D97-AF65-F5344CB8AC3E}">
        <p14:creationId xmlns:p14="http://schemas.microsoft.com/office/powerpoint/2010/main" val="3755034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 smtClean="0"/>
              <a:t>Sposób oddziaływania otoczenia na elewację budynku można zmniejszyć stosując odpowiednie materiały. Tynk i kamień można zabezpieczyć przed wilgocią za pomocą impregnacji. Można również stosować elewacje z tworzyw sztucznych.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7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55262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/>
              <a:t>W Portugalii na elewacje stosowane są płytki ceramiczne </a:t>
            </a:r>
            <a:r>
              <a:rPr lang="pl-PL" sz="2000" b="1" dirty="0" err="1" smtClean="0"/>
              <a:t>azulejo</a:t>
            </a:r>
            <a:r>
              <a:rPr lang="pl-PL" sz="2000" b="1" dirty="0" smtClean="0"/>
              <a:t>.</a:t>
            </a:r>
            <a:r>
              <a:rPr lang="pl-PL" sz="2000" b="1" dirty="0" smtClean="0">
                <a:solidFill>
                  <a:prstClr val="black"/>
                </a:solidFill>
              </a:rPr>
              <a:t> Wykonywane </a:t>
            </a:r>
            <a:r>
              <a:rPr lang="pl-PL" sz="2000" b="1" dirty="0">
                <a:solidFill>
                  <a:prstClr val="black"/>
                </a:solidFill>
              </a:rPr>
              <a:t>są z cienkiego, kolorowego materiału, bardzo często w  kolorze biało-niebieskim</a:t>
            </a:r>
            <a:r>
              <a:rPr lang="pl-PL" sz="2000" b="1" dirty="0" smtClean="0">
                <a:solidFill>
                  <a:prstClr val="black"/>
                </a:solidFill>
              </a:rPr>
              <a:t>. </a:t>
            </a:r>
            <a:r>
              <a:rPr lang="pl-PL" sz="2000" b="1" dirty="0" smtClean="0">
                <a:solidFill>
                  <a:prstClr val="black"/>
                </a:solidFill>
              </a:rPr>
              <a:t>Tradycyjna </a:t>
            </a:r>
            <a:r>
              <a:rPr lang="pl-PL" sz="2000" b="1" dirty="0">
                <a:solidFill>
                  <a:srgbClr val="222222"/>
                </a:solidFill>
                <a:latin typeface="Arial" panose="020B0604020202020204" pitchFamily="34" charset="0"/>
              </a:rPr>
              <a:t>t</a:t>
            </a:r>
            <a:r>
              <a:rPr lang="pl-PL" sz="20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echnika </a:t>
            </a:r>
            <a:r>
              <a:rPr lang="pl-PL" sz="2000" b="1" dirty="0">
                <a:solidFill>
                  <a:srgbClr val="222222"/>
                </a:solidFill>
                <a:latin typeface="Arial" panose="020B0604020202020204" pitchFamily="34" charset="0"/>
              </a:rPr>
              <a:t>pokrywania płytek trwałym i jednorodnym szkliwem </a:t>
            </a:r>
            <a:r>
              <a:rPr lang="pl-PL" sz="20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polegała </a:t>
            </a:r>
            <a:r>
              <a:rPr lang="pl-PL" sz="2000" b="1" dirty="0">
                <a:solidFill>
                  <a:srgbClr val="222222"/>
                </a:solidFill>
                <a:latin typeface="Arial" panose="020B0604020202020204" pitchFamily="34" charset="0"/>
              </a:rPr>
              <a:t>na powlekaniu ich </a:t>
            </a:r>
            <a:r>
              <a:rPr lang="pl-PL" sz="20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płynną zawiesiną tlenków metali. </a:t>
            </a:r>
            <a:r>
              <a:rPr lang="pl-PL" sz="2000" b="1" dirty="0">
                <a:solidFill>
                  <a:srgbClr val="222222"/>
                </a:solidFill>
                <a:latin typeface="Arial" panose="020B0604020202020204" pitchFamily="34" charset="0"/>
              </a:rPr>
              <a:t>W</a:t>
            </a:r>
            <a:r>
              <a:rPr lang="pl-PL" sz="20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pl-PL" sz="2000" b="1" dirty="0">
                <a:solidFill>
                  <a:srgbClr val="222222"/>
                </a:solidFill>
                <a:latin typeface="Arial" panose="020B0604020202020204" pitchFamily="34" charset="0"/>
              </a:rPr>
              <a:t>celu nałożenia drugiej warstwy szkliwa </a:t>
            </a:r>
            <a:r>
              <a:rPr lang="pl-PL" sz="20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układało się </a:t>
            </a:r>
            <a:r>
              <a:rPr lang="pl-PL" sz="2000" b="1" dirty="0">
                <a:solidFill>
                  <a:srgbClr val="222222"/>
                </a:solidFill>
                <a:latin typeface="Arial" panose="020B0604020202020204" pitchFamily="34" charset="0"/>
              </a:rPr>
              <a:t>płytki poziomo na specjalnych stojakach i </a:t>
            </a:r>
            <a:r>
              <a:rPr lang="pl-PL" sz="20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wypalało. </a:t>
            </a:r>
            <a:r>
              <a:rPr lang="pl-PL" sz="20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Od</a:t>
            </a:r>
            <a:r>
              <a:rPr lang="pl-PL" sz="2000" b="1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pl-PL" sz="2000" b="1" dirty="0" err="1" smtClean="0">
                <a:latin typeface="Arial" panose="020B0604020202020204" pitchFamily="34" charset="0"/>
              </a:rPr>
              <a:t>XVIw</a:t>
            </a:r>
            <a:r>
              <a:rPr lang="pl-PL" sz="20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pl-PL" sz="2000" b="1" dirty="0">
                <a:solidFill>
                  <a:srgbClr val="222222"/>
                </a:solidFill>
                <a:latin typeface="Arial" panose="020B0604020202020204" pitchFamily="34" charset="0"/>
              </a:rPr>
              <a:t>znormalizowano rozmiary </a:t>
            </a:r>
            <a:r>
              <a:rPr lang="pl-PL" sz="20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płytek</a:t>
            </a:r>
            <a:r>
              <a:rPr lang="pl-PL" sz="2000" b="1" dirty="0">
                <a:solidFill>
                  <a:srgbClr val="222222"/>
                </a:solidFill>
                <a:latin typeface="Arial" panose="020B0604020202020204" pitchFamily="34" charset="0"/>
              </a:rPr>
              <a:t>, nadając im formę kwadratów o boku od 13,5 do 14,5 cm.</a:t>
            </a:r>
            <a:br>
              <a:rPr lang="pl-PL" sz="2000" b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pl-PL" sz="20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56592102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208</Words>
  <Application>Microsoft Office PowerPoint</Application>
  <PresentationFormat>Panoramiczny</PresentationFormat>
  <Paragraphs>12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7" baseType="lpstr">
      <vt:lpstr>Arial</vt:lpstr>
      <vt:lpstr>Arial</vt:lpstr>
      <vt:lpstr>Calibri</vt:lpstr>
      <vt:lpstr>Calibri Light</vt:lpstr>
      <vt:lpstr>Motyw pakietu Office</vt:lpstr>
      <vt:lpstr>Niszczenie elewacji budynków w Portugalii</vt:lpstr>
      <vt:lpstr>Portugalia - średnia temperatura wynosi 22°. Dni upalne prawie nie występują. Na południu kraju jest ciepło i przebieg roczny temperatur ma typowe cechy klimatu śródziemnomorskiego. Zimą średnie wartości temperatur wynoszą 11-12 °C zaś latem średnio jest od 24 do 27 °C. </vt:lpstr>
      <vt:lpstr>Najczęstszymi efektami procesu niszczenia elewacji są zabrudzenia i uszkodzenia mechaniczne, korozja biologiczna oraz występowanie wykwitów solnych. </vt:lpstr>
      <vt:lpstr>Korozja mikrobiologiczna powstaje na skutek rozwoju glonów(zielony nalot), grzybów pleśniowych(szaro-czarny)i porostów. </vt:lpstr>
      <vt:lpstr>Miejscami szczególnie narażonymi na niszczenie są miejsca: - zacienione(załamania, uskoki, mury w pobliżu rosnących drzew) - przy krawędzi dachu i obok przewodów odprowadzających wodę z dachu - cokoły  </vt:lpstr>
      <vt:lpstr>Powierzchnie chropowate są idealnym podłożem do rozwoju mikroorganizmów, ponieważ gromadzi się w nich wilgoć</vt:lpstr>
      <vt:lpstr>Przepuszczalność i wodochłonność wyprawy elewacyjnej  ma wpływ na to, czy wystąpi korozja biologiczna </vt:lpstr>
      <vt:lpstr>Sposób oddziaływania otoczenia na elewację budynku można zmniejszyć stosując odpowiednie materiały. Tynk i kamień można zabezpieczyć przed wilgocią za pomocą impregnacji. Można również stosować elewacje z tworzyw sztucznych.</vt:lpstr>
      <vt:lpstr>W Portugalii na elewacje stosowane są płytki ceramiczne azulejo. Wykonywane są z cienkiego, kolorowego materiału, bardzo często w  kolorze biało-niebieskim. Tradycyjna technika pokrywania płytek trwałym i jednorodnym szkliwem polegała na powlekaniu ich płynną zawiesiną tlenków metali. W celu nałożenia drugiej warstwy szkliwa układało się płytki poziomo na specjalnych stojakach i wypalało. Od XVIw znormalizowano rozmiary płytek, nadając im formę kwadratów o boku od 13,5 do 14,5 cm. </vt:lpstr>
      <vt:lpstr>Motyw płytek azulejo jest bardzo charakterystyczny i znany na całym świecie. Latem płytki chronią przed upałem, a zimą przed wilgocią. Gładka powierzchnia sprawia, że łatwo utrzymać je w czystości, a odporne szkliwo gwarantuje odporność na działanie czynników zewnętrznych.  </vt:lpstr>
      <vt:lpstr>Płytki azulejo stosowane były również w budownictwie sakralnym</vt:lpstr>
      <vt:lpstr>Prezentacja powstała podczas projektu ERASMUS +  16-22.02. 2020r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Niszczenie elewacji budynków w Portugalii</dc:title>
  <dc:creator>Miroslawa Popek</dc:creator>
  <cp:lastModifiedBy>Miroslawa Popek</cp:lastModifiedBy>
  <cp:revision>16</cp:revision>
  <dcterms:created xsi:type="dcterms:W3CDTF">2020-03-08T12:23:49Z</dcterms:created>
  <dcterms:modified xsi:type="dcterms:W3CDTF">2020-03-08T16:18:55Z</dcterms:modified>
</cp:coreProperties>
</file>