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07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9" r:id="rId13"/>
    <p:sldId id="267" r:id="rId14"/>
    <p:sldId id="270" r:id="rId15"/>
    <p:sldId id="272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AA6DD-E565-4B84-9AE5-CAF5ED0B5090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2C9D-8391-47F7-B306-1D4016550CF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358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2C9D-8391-47F7-B306-1D4016550CF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847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256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476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FEF-E238-4B18-92C8-2E782FF9B3F7}" type="datetimeFigureOut">
              <a:rPr lang="pl-PL" smtClean="0"/>
              <a:pPr/>
              <a:t>2019-03-10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719D-E917-48F7-86D5-7C3856C410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96633" y="-1826668"/>
            <a:ext cx="14013712" cy="105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9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kziu1.edu.pl/index.php/po-wer-2018-2019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400800" cy="4032448"/>
          </a:xfrm>
        </p:spPr>
        <p:txBody>
          <a:bodyPr>
            <a:normAutofit/>
          </a:bodyPr>
          <a:lstStyle/>
          <a:p>
            <a:pPr lvl="0" fontAlgn="base"/>
            <a:r>
              <a:rPr lang="en-US" sz="2800" dirty="0" smtClean="0">
                <a:solidFill>
                  <a:schemeClr val="tx1"/>
                </a:solidFill>
              </a:rPr>
              <a:t>Effective Mentoring </a:t>
            </a:r>
            <a:r>
              <a:rPr lang="pl-PL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Finland Model,</a:t>
            </a:r>
            <a:endParaRPr lang="pl-PL" sz="2800" dirty="0" smtClean="0">
              <a:solidFill>
                <a:schemeClr val="tx1"/>
              </a:solidFill>
            </a:endParaRPr>
          </a:p>
          <a:p>
            <a:pPr lvl="0" fontAlgn="base"/>
            <a:r>
              <a:rPr lang="en-US" sz="2800" dirty="0" smtClean="0">
                <a:solidFill>
                  <a:schemeClr val="tx1"/>
                </a:solidFill>
              </a:rPr>
              <a:t>”Avoid the Dropouts”</a:t>
            </a:r>
            <a:endParaRPr lang="pl-PL" sz="2800" dirty="0" smtClean="0">
              <a:solidFill>
                <a:schemeClr val="tx1"/>
              </a:solidFill>
            </a:endParaRPr>
          </a:p>
          <a:p>
            <a:r>
              <a:rPr lang="pl-PL" sz="2800" dirty="0" smtClean="0">
                <a:solidFill>
                  <a:schemeClr val="tx1"/>
                </a:solidFill>
              </a:rPr>
              <a:t>(Efektywny </a:t>
            </a:r>
            <a:r>
              <a:rPr lang="pl-PL" sz="2800" dirty="0" err="1" smtClean="0">
                <a:solidFill>
                  <a:schemeClr val="tx1"/>
                </a:solidFill>
              </a:rPr>
              <a:t>mentoring</a:t>
            </a:r>
            <a:r>
              <a:rPr lang="pl-PL" sz="2800" dirty="0" smtClean="0">
                <a:solidFill>
                  <a:schemeClr val="tx1"/>
                </a:solidFill>
              </a:rPr>
              <a:t> - model fiński, unikanie wypadania z systemy edukacji) 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Seminarium 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Hameenlinna, 20 – 21 listopada 2018.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224136"/>
          </a:xfrm>
        </p:spPr>
        <p:txBody>
          <a:bodyPr/>
          <a:lstStyle/>
          <a:p>
            <a:r>
              <a:rPr lang="pl-PL" b="1" dirty="0">
                <a:hlinkClick r:id="rId2"/>
              </a:rPr>
              <a:t>PO WER 2018-2019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836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6666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ARX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04856" cy="4896544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</a:rPr>
              <a:t>Centrum Kultury Dzieci i Młodzieży ARX</a:t>
            </a:r>
            <a:r>
              <a:rPr lang="pl-PL" sz="2800" dirty="0"/>
              <a:t> oferuje </a:t>
            </a:r>
            <a:r>
              <a:rPr lang="pl-PL" sz="2800" dirty="0" smtClean="0"/>
              <a:t>zajęcia </a:t>
            </a:r>
            <a:r>
              <a:rPr lang="pl-PL" sz="2800" dirty="0"/>
              <a:t>kulturalne i artystyczne szkołom, przedszkolom, młodzieży i dzieciom wraz z ich </a:t>
            </a:r>
            <a:r>
              <a:rPr lang="pl-PL" sz="2800" dirty="0" smtClean="0"/>
              <a:t>rodzinami. ARX </a:t>
            </a:r>
            <a:r>
              <a:rPr lang="pl-PL" sz="2800" dirty="0"/>
              <a:t>​​jest członkiem Stowarzyszenia Fińskich Ośrodków Kultury dla </a:t>
            </a:r>
            <a:r>
              <a:rPr lang="pl-PL" sz="2800" dirty="0" smtClean="0"/>
              <a:t>Dzieci i Młodzieży. Oprócz działalności kulturalnej ARX zatrudnia również kilkunastu pracowników, których zadanie polega na pracy z młodzieżą w trudnych sytuacjach osobistych, społecznych, edukacyjnych i rodzinnych.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0753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966666" cy="7522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ARX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8064896" cy="48245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b="1" dirty="0" smtClean="0">
                <a:solidFill>
                  <a:srgbClr val="FF0000"/>
                </a:solidFill>
              </a:rPr>
              <a:t>Cele;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/>
              <a:t>d</a:t>
            </a:r>
            <a:r>
              <a:rPr lang="pl-PL" dirty="0" smtClean="0"/>
              <a:t>otarcie </a:t>
            </a:r>
            <a:r>
              <a:rPr lang="pl-PL" dirty="0"/>
              <a:t>do </a:t>
            </a:r>
            <a:r>
              <a:rPr lang="pl-PL" dirty="0" smtClean="0"/>
              <a:t>młodzieży potrzebującej pomocy lub </a:t>
            </a:r>
            <a:r>
              <a:rPr lang="pl-PL" dirty="0"/>
              <a:t>porady</a:t>
            </a:r>
            <a:r>
              <a:rPr lang="pl-PL" dirty="0" smtClean="0"/>
              <a:t>, </a:t>
            </a:r>
            <a:r>
              <a:rPr lang="pl-PL" dirty="0"/>
              <a:t>zamiast czekania, aż ci ludzie przyjdą i </a:t>
            </a:r>
            <a:r>
              <a:rPr lang="pl-PL" dirty="0" smtClean="0"/>
              <a:t>poproszą </a:t>
            </a:r>
            <a:r>
              <a:rPr lang="pl-PL" dirty="0"/>
              <a:t>o </a:t>
            </a:r>
            <a:r>
              <a:rPr lang="pl-PL" dirty="0" smtClean="0"/>
              <a:t>wsparcie – np. </a:t>
            </a:r>
            <a:r>
              <a:rPr lang="pl-PL" dirty="0" err="1" smtClean="0"/>
              <a:t>streetworking</a:t>
            </a:r>
            <a:r>
              <a:rPr lang="pl-PL" dirty="0" smtClean="0"/>
              <a:t>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wsparcie młodzieży w przygotowaniu do życie społecznego i obywatelskiego.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pomoc w osiąganiu zadowalających wyników w nauce,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zapobieganie patologiom.</a:t>
            </a:r>
          </a:p>
          <a:p>
            <a:pPr algn="l"/>
            <a:r>
              <a:rPr lang="pl-PL" b="1" dirty="0" smtClean="0">
                <a:solidFill>
                  <a:srgbClr val="FF0000"/>
                </a:solidFill>
              </a:rPr>
              <a:t>Główne </a:t>
            </a:r>
            <a:r>
              <a:rPr lang="pl-PL" b="1" dirty="0">
                <a:solidFill>
                  <a:srgbClr val="FF0000"/>
                </a:solidFill>
              </a:rPr>
              <a:t>zasady: 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dostępność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tworzenie </a:t>
            </a:r>
            <a:r>
              <a:rPr lang="pl-PL" dirty="0"/>
              <a:t>sieci kontaktów</a:t>
            </a:r>
            <a:r>
              <a:rPr lang="pl-PL" dirty="0" smtClean="0"/>
              <a:t>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dobrowolność</a:t>
            </a:r>
            <a:r>
              <a:rPr lang="pl-PL" dirty="0"/>
              <a:t>, </a:t>
            </a:r>
            <a:endParaRPr lang="pl-PL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poufność</a:t>
            </a:r>
            <a:r>
              <a:rPr lang="pl-PL" dirty="0"/>
              <a:t>, </a:t>
            </a:r>
            <a:endParaRPr lang="pl-PL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zacunek,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koncentracja </a:t>
            </a:r>
            <a:r>
              <a:rPr lang="pl-PL" dirty="0"/>
              <a:t>na młodych </a:t>
            </a:r>
            <a:r>
              <a:rPr lang="pl-PL" dirty="0" smtClean="0"/>
              <a:t>ludziach i ich potrzebach.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187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966666" cy="5362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ARX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08912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400" b="1" dirty="0" smtClean="0">
                <a:solidFill>
                  <a:srgbClr val="FF0000"/>
                </a:solidFill>
              </a:rPr>
              <a:t>Jak to działa?</a:t>
            </a:r>
          </a:p>
          <a:p>
            <a:pPr marL="457200" indent="-457200" algn="l">
              <a:buAutoNum type="arabicPeriod"/>
            </a:pPr>
            <a:r>
              <a:rPr lang="pl-PL" sz="2400" dirty="0" smtClean="0"/>
              <a:t>praca </a:t>
            </a:r>
            <a:r>
              <a:rPr lang="pl-PL" sz="2400" dirty="0"/>
              <a:t>z </a:t>
            </a:r>
            <a:r>
              <a:rPr lang="pl-PL" sz="2400" dirty="0" smtClean="0"/>
              <a:t>młodzieżą we współpracy z władzami lokalnymi </a:t>
            </a:r>
            <a:r>
              <a:rPr lang="pl-PL" sz="2400" dirty="0"/>
              <a:t>- domy młodzieżowe, </a:t>
            </a:r>
            <a:endParaRPr lang="pl-PL" sz="2400" dirty="0" smtClean="0"/>
          </a:p>
          <a:p>
            <a:pPr marL="457200" indent="-457200" algn="l">
              <a:buAutoNum type="arabicPeriod"/>
            </a:pPr>
            <a:r>
              <a:rPr lang="pl-PL" sz="2400" dirty="0" smtClean="0"/>
              <a:t>współpraca </a:t>
            </a:r>
            <a:r>
              <a:rPr lang="pl-PL" sz="2400" dirty="0"/>
              <a:t>ze szkołami</a:t>
            </a:r>
            <a:r>
              <a:rPr lang="pl-PL" sz="2400" dirty="0" smtClean="0"/>
              <a:t>, </a:t>
            </a:r>
          </a:p>
          <a:p>
            <a:pPr marL="457200" indent="-457200" algn="l">
              <a:buAutoNum type="arabicPeriod"/>
            </a:pPr>
            <a:r>
              <a:rPr lang="pl-PL" sz="2400" dirty="0" smtClean="0"/>
              <a:t>praca </a:t>
            </a:r>
            <a:r>
              <a:rPr lang="pl-PL" sz="2400" dirty="0"/>
              <a:t>z </a:t>
            </a:r>
            <a:r>
              <a:rPr lang="pl-PL" sz="2400" dirty="0" smtClean="0"/>
              <a:t>młodzieżą we współpracy z </a:t>
            </a:r>
            <a:r>
              <a:rPr lang="pl-PL" sz="2400" dirty="0"/>
              <a:t>centrum poradnictwa </a:t>
            </a:r>
            <a:r>
              <a:rPr lang="pl-PL" sz="2400" dirty="0" err="1"/>
              <a:t>Ohjaamo</a:t>
            </a:r>
            <a:r>
              <a:rPr lang="pl-PL" sz="2400" dirty="0"/>
              <a:t>, </a:t>
            </a:r>
            <a:endParaRPr lang="pl-PL" sz="2400" dirty="0" smtClean="0"/>
          </a:p>
          <a:p>
            <a:pPr marL="457200" indent="-457200" algn="l">
              <a:buAutoNum type="arabicPeriod"/>
            </a:pPr>
            <a:r>
              <a:rPr lang="pl-PL" sz="2400" dirty="0" smtClean="0"/>
              <a:t>wieloaspektowa </a:t>
            </a:r>
            <a:r>
              <a:rPr lang="pl-PL" sz="2400" dirty="0"/>
              <a:t>współpraca z służbami </a:t>
            </a:r>
            <a:r>
              <a:rPr lang="pl-PL" sz="2400" dirty="0" smtClean="0"/>
              <a:t>socjalnymi </a:t>
            </a:r>
            <a:r>
              <a:rPr lang="pl-PL" sz="2400" dirty="0"/>
              <a:t>i </a:t>
            </a:r>
            <a:r>
              <a:rPr lang="pl-PL" sz="2400" dirty="0" smtClean="0"/>
              <a:t>policją,</a:t>
            </a:r>
          </a:p>
          <a:p>
            <a:pPr marL="457200" indent="-457200" algn="l">
              <a:buAutoNum type="arabicPeriod"/>
            </a:pPr>
            <a:r>
              <a:rPr lang="pl-PL" sz="2400" dirty="0" smtClean="0"/>
              <a:t>Współpraca z nauczycielami, kuratorami, służbami medycznymi, związkami wyznaniowymi – </a:t>
            </a:r>
            <a:r>
              <a:rPr lang="pl-PL" sz="2400" dirty="0" smtClean="0">
                <a:solidFill>
                  <a:schemeClr val="tx1"/>
                </a:solidFill>
              </a:rPr>
              <a:t>każda szkoła ma swojego </a:t>
            </a:r>
            <a:r>
              <a:rPr lang="pl-PL" sz="2400" dirty="0" err="1" smtClean="0">
                <a:solidFill>
                  <a:schemeClr val="tx1"/>
                </a:solidFill>
              </a:rPr>
              <a:t>youth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workera</a:t>
            </a:r>
            <a:r>
              <a:rPr lang="pl-PL" sz="2400" dirty="0" smtClean="0">
                <a:solidFill>
                  <a:schemeClr val="tx1"/>
                </a:solidFill>
              </a:rPr>
              <a:t> dla starszych klas.</a:t>
            </a:r>
          </a:p>
          <a:p>
            <a:pPr marL="457200" indent="-457200" algn="l">
              <a:buAutoNum type="arabicPeriod"/>
            </a:pPr>
            <a:r>
              <a:rPr lang="pl-PL" sz="2400" dirty="0" smtClean="0"/>
              <a:t> zbieranie danych, informacji zwrotnych </a:t>
            </a:r>
            <a:r>
              <a:rPr lang="pl-PL" sz="2400" dirty="0"/>
              <a:t>i </a:t>
            </a:r>
            <a:r>
              <a:rPr lang="pl-PL" sz="2400" dirty="0" smtClean="0"/>
              <a:t>ewaluacja działań.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5187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7072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ARX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992888" cy="504056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>
                <a:solidFill>
                  <a:srgbClr val="FF0000"/>
                </a:solidFill>
              </a:rPr>
              <a:t>Jak to działa?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err="1" smtClean="0"/>
              <a:t>streetworking</a:t>
            </a:r>
            <a:r>
              <a:rPr lang="pl-PL" sz="2400" dirty="0" smtClean="0"/>
              <a:t> w </a:t>
            </a:r>
            <a:r>
              <a:rPr lang="pl-PL" sz="2400" dirty="0"/>
              <a:t>dwóch obszarach: centrum </a:t>
            </a:r>
            <a:r>
              <a:rPr lang="pl-PL" sz="2400" dirty="0" smtClean="0"/>
              <a:t>miasta/centrum handlowe </a:t>
            </a:r>
            <a:r>
              <a:rPr lang="pl-PL" sz="2400" dirty="0"/>
              <a:t>i </a:t>
            </a:r>
            <a:r>
              <a:rPr lang="pl-PL" sz="2400" dirty="0" smtClean="0"/>
              <a:t>przedmieścia,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smtClean="0"/>
              <a:t>łatwy dostęp do działań pomocowych oferowanych przez ARX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smtClean="0"/>
              <a:t>nawiązywanie kontaktu </a:t>
            </a:r>
            <a:r>
              <a:rPr lang="pl-PL" sz="2400" dirty="0"/>
              <a:t>z młodymi ludźmi </a:t>
            </a:r>
            <a:r>
              <a:rPr lang="pl-PL" sz="2400" dirty="0" smtClean="0"/>
              <a:t>w </a:t>
            </a:r>
            <a:r>
              <a:rPr lang="pl-PL" sz="2400" dirty="0"/>
              <a:t>ich </a:t>
            </a:r>
            <a:r>
              <a:rPr lang="pl-PL" sz="2400" dirty="0" smtClean="0"/>
              <a:t>środowisku,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smtClean="0"/>
              <a:t>pomaganie  </a:t>
            </a:r>
            <a:r>
              <a:rPr lang="pl-PL" sz="2400" dirty="0"/>
              <a:t>w uzyskaniu niezależności i dążeniu do realizacji własnych celów </a:t>
            </a:r>
            <a:r>
              <a:rPr lang="pl-PL" sz="2400" dirty="0" smtClean="0"/>
              <a:t>życiowych podopiecznych,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/>
              <a:t>p</a:t>
            </a:r>
            <a:r>
              <a:rPr lang="pl-PL" sz="2400" dirty="0" smtClean="0"/>
              <a:t>romowanie </a:t>
            </a:r>
            <a:r>
              <a:rPr lang="pl-PL" sz="2400" dirty="0"/>
              <a:t>pracy z </a:t>
            </a:r>
            <a:r>
              <a:rPr lang="pl-PL" sz="2400" dirty="0" smtClean="0"/>
              <a:t>młodzieżą, dostarczanie </a:t>
            </a:r>
            <a:r>
              <a:rPr lang="pl-PL" sz="2400" dirty="0"/>
              <a:t>informacji o warunkach życia młodych ludzi i bieżących </a:t>
            </a:r>
            <a:r>
              <a:rPr lang="pl-PL" sz="2400" dirty="0" smtClean="0"/>
              <a:t>problemach.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469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966666" cy="752296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ARX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08912" cy="5112568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solidFill>
                  <a:srgbClr val="FF0000"/>
                </a:solidFill>
              </a:rPr>
              <a:t>Metody pracy </a:t>
            </a:r>
            <a:r>
              <a:rPr lang="pl-PL" dirty="0">
                <a:solidFill>
                  <a:srgbClr val="FF0000"/>
                </a:solidFill>
              </a:rPr>
              <a:t>( </a:t>
            </a:r>
            <a:r>
              <a:rPr lang="pl-PL" dirty="0" smtClean="0">
                <a:solidFill>
                  <a:srgbClr val="FF0000"/>
                </a:solidFill>
              </a:rPr>
              <a:t>przykłady</a:t>
            </a:r>
            <a:r>
              <a:rPr lang="pl-PL" dirty="0" smtClean="0"/>
              <a:t>)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800" dirty="0"/>
              <a:t>Praca w klasach szkolnych i w mniejszych grupach (np. </a:t>
            </a:r>
            <a:r>
              <a:rPr lang="pl-PL" sz="2800" dirty="0" smtClean="0"/>
              <a:t>lekcje </a:t>
            </a:r>
            <a:r>
              <a:rPr lang="pl-PL" sz="2800" dirty="0"/>
              <a:t>tematyczne, projekty, </a:t>
            </a:r>
            <a:r>
              <a:rPr lang="pl-PL" sz="2800" dirty="0" smtClean="0"/>
              <a:t>poznawanie siebie, zajęcia profilaktyczne, integracyjne)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800" dirty="0" smtClean="0"/>
              <a:t>Indywidualne </a:t>
            </a:r>
            <a:r>
              <a:rPr lang="pl-PL" sz="2800" dirty="0"/>
              <a:t>spotkania z </a:t>
            </a:r>
            <a:r>
              <a:rPr lang="pl-PL" sz="2800" dirty="0" smtClean="0"/>
              <a:t>młodzieżą.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800" dirty="0" smtClean="0"/>
              <a:t>Pomoc studenckiej grupy wsparcia- </a:t>
            </a:r>
            <a:r>
              <a:rPr lang="pl-PL" sz="2800" dirty="0" err="1" smtClean="0"/>
              <a:t>mentoring</a:t>
            </a:r>
            <a:r>
              <a:rPr lang="pl-PL" sz="2800" dirty="0" smtClean="0"/>
              <a:t> (np. program "Kroki</a:t>
            </a:r>
            <a:r>
              <a:rPr lang="pl-PL" sz="2800" dirty="0"/>
              <a:t>" dla każdej klasy</a:t>
            </a:r>
            <a:r>
              <a:rPr lang="pl-PL" sz="2800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800" dirty="0" smtClean="0"/>
              <a:t>Tworzenie rówieśniczych grup wsparcia (np. pomoc w nauce)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7428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sakylkinen kolmio 18"/>
          <p:cNvSpPr/>
          <p:nvPr/>
        </p:nvSpPr>
        <p:spPr>
          <a:xfrm rot="16200000">
            <a:off x="-182929" y="500183"/>
            <a:ext cx="14503654" cy="528191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Tasakylkinen kolmio 16"/>
          <p:cNvSpPr/>
          <p:nvPr/>
        </p:nvSpPr>
        <p:spPr>
          <a:xfrm rot="8445777">
            <a:off x="-2566375" y="-1641530"/>
            <a:ext cx="10597567" cy="545855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84407" y="5877272"/>
            <a:ext cx="3977611" cy="784654"/>
          </a:xfrm>
        </p:spPr>
        <p:txBody>
          <a:bodyPr/>
          <a:lstStyle/>
          <a:p>
            <a:r>
              <a:rPr lang="pl-PL" sz="2800" dirty="0" smtClean="0">
                <a:solidFill>
                  <a:srgbClr val="FF0000"/>
                </a:solidFill>
              </a:rPr>
              <a:t>Praca z młodzieżą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15" name="Tasakylkinen kolmio 14"/>
          <p:cNvSpPr/>
          <p:nvPr/>
        </p:nvSpPr>
        <p:spPr>
          <a:xfrm rot="2460159">
            <a:off x="-1597774" y="2487161"/>
            <a:ext cx="8268823" cy="578710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6997990" y="2451140"/>
            <a:ext cx="2038506" cy="1389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Działania włączające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5479791" y="3191826"/>
            <a:ext cx="2075443" cy="14964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Praca w szkole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7131068" y="3615882"/>
            <a:ext cx="2095131" cy="1591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Internet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9" name="Ellipsi 8"/>
          <p:cNvSpPr/>
          <p:nvPr/>
        </p:nvSpPr>
        <p:spPr>
          <a:xfrm>
            <a:off x="6837958" y="1166904"/>
            <a:ext cx="2630586" cy="1409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atrakcyjność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407931" y="1198083"/>
            <a:ext cx="2416121" cy="14149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Rozpoz</a:t>
            </a:r>
            <a:r>
              <a:rPr lang="pl-PL" sz="1600" dirty="0">
                <a:solidFill>
                  <a:schemeClr val="tx1"/>
                </a:solidFill>
              </a:rPr>
              <a:t>n</a:t>
            </a:r>
            <a:r>
              <a:rPr lang="pl-PL" sz="1600" b="1" dirty="0" smtClean="0">
                <a:solidFill>
                  <a:schemeClr val="tx1"/>
                </a:solidFill>
              </a:rPr>
              <a:t>awanie problemów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2385236" y="484448"/>
            <a:ext cx="2122687" cy="1364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Nawiązanie kontaktu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2390307" y="4109468"/>
            <a:ext cx="1963301" cy="13804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Praca w regionie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407931" y="4411513"/>
            <a:ext cx="1963301" cy="13804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Network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1664399" y="5024570"/>
            <a:ext cx="2136018" cy="13804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Modyfikacja działań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2300012" y="3655893"/>
            <a:ext cx="212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społeczna</a:t>
            </a:r>
            <a:endParaRPr lang="fi-FI" b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2371232" y="2491878"/>
            <a:ext cx="257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ukierunkowana</a:t>
            </a:r>
            <a:endParaRPr lang="fi-FI" b="1" dirty="0"/>
          </a:p>
        </p:txBody>
      </p:sp>
      <p:sp>
        <p:nvSpPr>
          <p:cNvPr id="20" name="Tekstiruutu 19"/>
          <p:cNvSpPr txBox="1"/>
          <p:nvPr/>
        </p:nvSpPr>
        <p:spPr>
          <a:xfrm>
            <a:off x="4507924" y="3008587"/>
            <a:ext cx="212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wspólna</a:t>
            </a:r>
            <a:endParaRPr lang="fi-FI" b="1" dirty="0"/>
          </a:p>
        </p:txBody>
      </p:sp>
      <p:sp>
        <p:nvSpPr>
          <p:cNvPr id="5" name="Ellipsi 4"/>
          <p:cNvSpPr/>
          <p:nvPr/>
        </p:nvSpPr>
        <p:spPr>
          <a:xfrm>
            <a:off x="5148064" y="1847489"/>
            <a:ext cx="2116606" cy="1442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Sposoby działania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21" name="Ellipsi 20"/>
          <p:cNvSpPr/>
          <p:nvPr/>
        </p:nvSpPr>
        <p:spPr>
          <a:xfrm>
            <a:off x="958915" y="0"/>
            <a:ext cx="1841314" cy="14149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Ohjaamo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9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5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/>
      <p:bldP spid="20" grpId="0"/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636085" cy="571128"/>
          </a:xfrm>
        </p:spPr>
        <p:txBody>
          <a:bodyPr/>
          <a:lstStyle/>
          <a:p>
            <a:r>
              <a:rPr lang="pl-PL" dirty="0"/>
              <a:t>OHJAAMO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225" y="908720"/>
            <a:ext cx="4154239" cy="48245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996881" cy="4728600"/>
          </a:xfrm>
        </p:spPr>
        <p:txBody>
          <a:bodyPr>
            <a:noAutofit/>
          </a:bodyPr>
          <a:lstStyle/>
          <a:p>
            <a:r>
              <a:rPr lang="pl-PL" sz="2000" b="1" dirty="0" err="1" smtClean="0">
                <a:solidFill>
                  <a:srgbClr val="FF0000"/>
                </a:solidFill>
              </a:rPr>
              <a:t>Ohjaamo</a:t>
            </a:r>
            <a:r>
              <a:rPr lang="pl-PL" sz="2000" b="1" dirty="0" smtClean="0">
                <a:solidFill>
                  <a:srgbClr val="FF0000"/>
                </a:solidFill>
              </a:rPr>
              <a:t> znaczy po fińsku „kabina bezpieczeństwa”.  </a:t>
            </a:r>
          </a:p>
          <a:p>
            <a:r>
              <a:rPr lang="pl-PL" sz="2000" dirty="0" smtClean="0"/>
              <a:t>To punkty </a:t>
            </a:r>
            <a:r>
              <a:rPr lang="pl-PL" sz="2000" dirty="0"/>
              <a:t>kompleksowej obsługi </a:t>
            </a:r>
            <a:r>
              <a:rPr lang="pl-PL" sz="2000" dirty="0" smtClean="0"/>
              <a:t> typu One – Stop Shop dla </a:t>
            </a:r>
            <a:r>
              <a:rPr lang="pl-PL" sz="2000" dirty="0"/>
              <a:t>osób poniżej 30 roku życia. </a:t>
            </a:r>
            <a:r>
              <a:rPr lang="pl-PL" sz="2000" dirty="0" smtClean="0"/>
              <a:t>Można się tam zgłosić po pomoc, poradę w każdej sytuacji. Pracownicy pomogą w szukaniu pracy, planowaniu </a:t>
            </a:r>
            <a:r>
              <a:rPr lang="pl-PL" sz="2000" dirty="0"/>
              <a:t>kariery, </a:t>
            </a:r>
            <a:r>
              <a:rPr lang="pl-PL" sz="2000" dirty="0" smtClean="0"/>
              <a:t>w problemach szkolnych, w trudnych sytuacjach życia </a:t>
            </a:r>
            <a:r>
              <a:rPr lang="pl-PL" sz="2000" dirty="0"/>
              <a:t>codziennego, </a:t>
            </a:r>
            <a:r>
              <a:rPr lang="pl-PL" sz="2000" dirty="0" smtClean="0"/>
              <a:t>doradzą w sprawach hobby, pomogą w załatwianiu spraw urzędowych, w uzyskaniu pomocy lekarskiej.</a:t>
            </a:r>
            <a:r>
              <a:rPr lang="pl-PL" sz="2000" dirty="0"/>
              <a:t> </a:t>
            </a:r>
            <a:endParaRPr lang="pl-PL" sz="2000" dirty="0" smtClean="0"/>
          </a:p>
          <a:p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EC09-4421-4216-ADAD-E195C4AEDA9F}" type="datetime1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40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6192688" cy="72008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OHJAAMO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25538"/>
            <a:ext cx="4176464" cy="5255790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4176464" cy="4512576"/>
          </a:xfrm>
        </p:spPr>
        <p:txBody>
          <a:bodyPr>
            <a:normAutofit lnSpcReduction="10000"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Ośrodki poradnictwa </a:t>
            </a:r>
            <a:r>
              <a:rPr lang="pl-PL" sz="2400" b="1" dirty="0" smtClean="0">
                <a:solidFill>
                  <a:srgbClr val="FF0000"/>
                </a:solidFill>
              </a:rPr>
              <a:t>OHJAAMO w  Finlandii: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60 centrów w całym </a:t>
            </a:r>
            <a:r>
              <a:rPr lang="pl-PL" sz="2400" dirty="0" smtClean="0"/>
              <a:t>kraju,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duże zróżnicowanie - </a:t>
            </a:r>
            <a:r>
              <a:rPr lang="pl-PL" sz="2400" dirty="0"/>
              <a:t>największy z 30 pracownikami, najmniejszy z </a:t>
            </a:r>
            <a:r>
              <a:rPr lang="pl-PL" sz="2400" dirty="0" smtClean="0"/>
              <a:t>jednym,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d</a:t>
            </a:r>
            <a:r>
              <a:rPr lang="pl-PL" sz="2400" dirty="0" smtClean="0"/>
              <a:t>armowe usługi doradcze,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klienci </a:t>
            </a:r>
            <a:r>
              <a:rPr lang="pl-PL" sz="2400" dirty="0"/>
              <a:t>mogą </a:t>
            </a:r>
            <a:r>
              <a:rPr lang="pl-PL" sz="2400" dirty="0" smtClean="0"/>
              <a:t>pozostawać anonimowi, </a:t>
            </a:r>
            <a:r>
              <a:rPr lang="pl-PL" sz="2400" dirty="0"/>
              <a:t>jeśli </a:t>
            </a:r>
            <a:r>
              <a:rPr lang="pl-PL" sz="2400" dirty="0" smtClean="0"/>
              <a:t>chcą.</a:t>
            </a:r>
            <a:endParaRPr lang="pl-PL" sz="2400" b="1" dirty="0"/>
          </a:p>
        </p:txBody>
      </p:sp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24744"/>
            <a:ext cx="4176464" cy="5585602"/>
          </a:xfrm>
        </p:spPr>
      </p:pic>
    </p:spTree>
    <p:extLst>
      <p:ext uri="{BB962C8B-B14F-4D97-AF65-F5344CB8AC3E}">
        <p14:creationId xmlns:p14="http://schemas.microsoft.com/office/powerpoint/2010/main" xmlns="" val="20417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636085" cy="499120"/>
          </a:xfrm>
        </p:spPr>
        <p:txBody>
          <a:bodyPr/>
          <a:lstStyle/>
          <a:p>
            <a:pPr algn="ctr"/>
            <a:r>
              <a:rPr lang="pl-PL" dirty="0"/>
              <a:t>OHJAAMO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225" y="1268760"/>
            <a:ext cx="4442271" cy="446449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996881" cy="4440568"/>
          </a:xfrm>
        </p:spPr>
        <p:txBody>
          <a:bodyPr>
            <a:normAutofit/>
          </a:bodyPr>
          <a:lstStyle/>
          <a:p>
            <a:r>
              <a:rPr lang="pl-PL" sz="2000" b="1" dirty="0"/>
              <a:t>Młodzi ludzie w wielu ankietach wyrazili życzenie, </a:t>
            </a:r>
            <a:r>
              <a:rPr lang="pl-PL" sz="2000" b="1" dirty="0" smtClean="0"/>
              <a:t>by powstała sieć punktów, w których szybko otrzymywaliby </a:t>
            </a:r>
            <a:r>
              <a:rPr lang="pl-PL" sz="2000" b="1" dirty="0"/>
              <a:t>informacje, porady i </a:t>
            </a:r>
            <a:r>
              <a:rPr lang="pl-PL" sz="2000" b="1" dirty="0" smtClean="0"/>
              <a:t>wskazówki dotyczące różnych obszarów życia. </a:t>
            </a:r>
            <a:r>
              <a:rPr lang="pl-PL" sz="2000" b="1" dirty="0" err="1" smtClean="0"/>
              <a:t>Ohjaamo</a:t>
            </a:r>
            <a:r>
              <a:rPr lang="pl-PL" sz="2000" b="1" dirty="0" smtClean="0"/>
              <a:t> One-Stop </a:t>
            </a:r>
            <a:r>
              <a:rPr lang="pl-PL" sz="2000" b="1" dirty="0" err="1"/>
              <a:t>Guidance</a:t>
            </a:r>
            <a:r>
              <a:rPr lang="pl-PL" sz="2000" b="1" dirty="0"/>
              <a:t> </a:t>
            </a:r>
            <a:r>
              <a:rPr lang="pl-PL" sz="2000" b="1" dirty="0" err="1"/>
              <a:t>Centers</a:t>
            </a:r>
            <a:r>
              <a:rPr lang="pl-PL" sz="2000" b="1" dirty="0"/>
              <a:t> </a:t>
            </a:r>
            <a:r>
              <a:rPr lang="pl-PL" sz="2000" b="1" dirty="0" smtClean="0"/>
              <a:t>to odpowiedź </a:t>
            </a:r>
            <a:r>
              <a:rPr lang="pl-PL" sz="2000" b="1" dirty="0"/>
              <a:t>na tę potrzebę</a:t>
            </a:r>
            <a:r>
              <a:rPr lang="pl-PL" sz="2000" b="1" dirty="0" smtClean="0"/>
              <a:t>.</a:t>
            </a:r>
          </a:p>
          <a:p>
            <a:r>
              <a:rPr lang="pl-PL" sz="2000" b="1" dirty="0" smtClean="0"/>
              <a:t>Podstawowym założeniem </a:t>
            </a:r>
            <a:r>
              <a:rPr lang="pl-PL" sz="2000" b="1" dirty="0" err="1" smtClean="0"/>
              <a:t>Ohjaamo</a:t>
            </a:r>
            <a:r>
              <a:rPr lang="pl-PL" sz="2000" b="1" dirty="0" smtClean="0"/>
              <a:t> jest, </a:t>
            </a:r>
            <a:r>
              <a:rPr lang="pl-PL" sz="2000" b="1" dirty="0" smtClean="0">
                <a:solidFill>
                  <a:srgbClr val="FF0000"/>
                </a:solidFill>
              </a:rPr>
              <a:t>aby nikt, kto się zgłosi do punktu nie wyszedł z niego bez pomocy.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B6F3-57E5-41C5-9A61-A4F2C991D2EC}" type="datetime1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1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72808" cy="610421"/>
          </a:xfrm>
        </p:spPr>
        <p:txBody>
          <a:bodyPr/>
          <a:lstStyle/>
          <a:p>
            <a:pPr algn="ctr"/>
            <a:r>
              <a:rPr lang="pl-PL" dirty="0" err="1" smtClean="0"/>
              <a:t>Tavastia</a:t>
            </a:r>
            <a:r>
              <a:rPr lang="pl-PL" dirty="0" smtClean="0"/>
              <a:t> </a:t>
            </a:r>
            <a:r>
              <a:rPr lang="pl-PL" dirty="0" err="1" smtClean="0"/>
              <a:t>Vocational</a:t>
            </a:r>
            <a:r>
              <a:rPr lang="pl-PL" dirty="0" smtClean="0"/>
              <a:t> College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96752"/>
            <a:ext cx="3312368" cy="446449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980728"/>
            <a:ext cx="3564833" cy="4656592"/>
          </a:xfrm>
        </p:spPr>
        <p:txBody>
          <a:bodyPr>
            <a:normAutofit/>
          </a:bodyPr>
          <a:lstStyle/>
          <a:p>
            <a:r>
              <a:rPr lang="pl-PL" sz="2000" dirty="0" err="1" smtClean="0"/>
              <a:t>Tavastia</a:t>
            </a:r>
            <a:r>
              <a:rPr lang="pl-PL" sz="2000" dirty="0" smtClean="0"/>
              <a:t> </a:t>
            </a:r>
            <a:r>
              <a:rPr lang="pl-PL" sz="2000" dirty="0" err="1" smtClean="0"/>
              <a:t>Vocational</a:t>
            </a:r>
            <a:r>
              <a:rPr lang="pl-PL" sz="2000" dirty="0" smtClean="0"/>
              <a:t> College w Hameenlinnie należy do Konsorcjum </a:t>
            </a:r>
            <a:r>
              <a:rPr lang="pl-PL" sz="2000" dirty="0" err="1" smtClean="0"/>
              <a:t>Tavastia</a:t>
            </a:r>
            <a:r>
              <a:rPr lang="pl-PL" sz="2000" dirty="0" smtClean="0"/>
              <a:t> zrzeszającego 6 ośrodków edukacyjnych na terenie Finlandii  </a:t>
            </a:r>
          </a:p>
          <a:p>
            <a:r>
              <a:rPr lang="pl-PL" sz="2000" dirty="0" smtClean="0"/>
              <a:t>Szkoła w </a:t>
            </a:r>
            <a:r>
              <a:rPr lang="pl-PL" sz="2000" dirty="0"/>
              <a:t>H</a:t>
            </a:r>
            <a:r>
              <a:rPr lang="pl-PL" sz="2000" dirty="0" smtClean="0"/>
              <a:t>ameenlinnie kształci uczniów i słuchaczy w 25 zawodach, umożliwiając zdobycie wykształcenia  średniego zawodowego lub nabycie nowych kwalifikacji zawodowych.</a:t>
            </a:r>
            <a:endParaRPr lang="pl-PL" sz="20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B6F3-57E5-41C5-9A61-A4F2C991D2EC}" type="datetime1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46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7584" y="23517"/>
            <a:ext cx="3636085" cy="125849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700808"/>
            <a:ext cx="4680520" cy="4176464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388660" cy="3888432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W seminarium uczestniczyły</a:t>
            </a:r>
            <a:r>
              <a:rPr lang="pl-PL" sz="2800" dirty="0">
                <a:solidFill>
                  <a:schemeClr val="tx1"/>
                </a:solidFill>
              </a:rPr>
              <a:t>:</a:t>
            </a:r>
            <a:endParaRPr lang="pl-PL" sz="2800" dirty="0" smtClean="0">
              <a:solidFill>
                <a:schemeClr val="tx1"/>
              </a:solidFill>
              <a:effectLst/>
            </a:endParaRPr>
          </a:p>
          <a:p>
            <a:r>
              <a:rPr lang="pl-PL" sz="2800" dirty="0">
                <a:solidFill>
                  <a:schemeClr val="tx1"/>
                </a:solidFill>
              </a:rPr>
              <a:t>Urszula Poniatowska</a:t>
            </a:r>
            <a:endParaRPr lang="pl-PL" sz="2800" dirty="0" smtClean="0">
              <a:solidFill>
                <a:schemeClr val="tx1"/>
              </a:solidFill>
              <a:effectLst/>
            </a:endParaRPr>
          </a:p>
          <a:p>
            <a:r>
              <a:rPr lang="pl-PL" sz="2800" dirty="0">
                <a:solidFill>
                  <a:schemeClr val="tx1"/>
                </a:solidFill>
              </a:rPr>
              <a:t>Agnieszka Duszyńska - </a:t>
            </a:r>
            <a:r>
              <a:rPr lang="pl-PL" sz="2800" dirty="0" err="1">
                <a:solidFill>
                  <a:schemeClr val="tx1"/>
                </a:solidFill>
              </a:rPr>
              <a:t>Rożnowicz</a:t>
            </a:r>
            <a:endParaRPr lang="pl-PL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560840" cy="648072"/>
          </a:xfrm>
        </p:spPr>
        <p:txBody>
          <a:bodyPr/>
          <a:lstStyle/>
          <a:p>
            <a:pPr algn="ctr"/>
            <a:r>
              <a:rPr lang="pl-PL" dirty="0" err="1"/>
              <a:t>Tavastia</a:t>
            </a:r>
            <a:r>
              <a:rPr lang="pl-PL" dirty="0"/>
              <a:t> </a:t>
            </a:r>
            <a:r>
              <a:rPr lang="pl-PL" dirty="0" err="1"/>
              <a:t>Vocational</a:t>
            </a:r>
            <a:r>
              <a:rPr lang="pl-PL" dirty="0"/>
              <a:t> College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96752"/>
            <a:ext cx="4608512" cy="446449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1" y="1268760"/>
            <a:ext cx="3816423" cy="5112568"/>
          </a:xfrm>
        </p:spPr>
        <p:txBody>
          <a:bodyPr>
            <a:noAutofit/>
          </a:bodyPr>
          <a:lstStyle/>
          <a:p>
            <a:r>
              <a:rPr lang="pl-PL" sz="2400" dirty="0" smtClean="0"/>
              <a:t>Szkoła oferuje naukę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młodzieży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dorosłym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imigrantom i uchodźcom – również naukę języka fińskiego od podstaw i uzupełnienie edukacji podstawowej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Osobom o specjalnych potrzebach edukacyjnych</a:t>
            </a:r>
            <a:endParaRPr lang="pl-PL" sz="24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902-8051-415E-B740-FC6AC4898CF9}" type="datetime1">
              <a:rPr lang="pl-PL" smtClean="0"/>
              <a:pPr/>
              <a:t>2019-03-10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67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0E-0BCF-4CC2-A704-796EE247AEE0}" type="datetime1">
              <a:rPr lang="pl-PL" smtClean="0"/>
              <a:pPr/>
              <a:t>2019-03-10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569000"/>
          </a:xfrm>
        </p:spPr>
        <p:txBody>
          <a:bodyPr/>
          <a:lstStyle/>
          <a:p>
            <a:pPr algn="ctr"/>
            <a:r>
              <a:rPr lang="pl-PL" sz="3200" dirty="0" err="1"/>
              <a:t>Tavastia</a:t>
            </a:r>
            <a:r>
              <a:rPr lang="pl-PL" sz="3200" dirty="0"/>
              <a:t> </a:t>
            </a:r>
            <a:r>
              <a:rPr lang="pl-PL" sz="3200" dirty="0" err="1"/>
              <a:t>Vocational</a:t>
            </a:r>
            <a:r>
              <a:rPr lang="pl-PL" sz="3200" dirty="0"/>
              <a:t> College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3456384" cy="2564532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964779"/>
            <a:ext cx="3888432" cy="2533181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755570"/>
            <a:ext cx="2232248" cy="298016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33056"/>
            <a:ext cx="4032448" cy="256490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 rot="19561640">
            <a:off x="3648804" y="23599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Nowocześnie wyposażone pracownie.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1008112"/>
          </a:xfrm>
        </p:spPr>
        <p:txBody>
          <a:bodyPr/>
          <a:lstStyle/>
          <a:p>
            <a:pPr algn="ctr"/>
            <a:r>
              <a:rPr lang="pl-PL" sz="3600" dirty="0" err="1"/>
              <a:t>Tavastia</a:t>
            </a:r>
            <a:r>
              <a:rPr lang="pl-PL" sz="3600" dirty="0"/>
              <a:t> </a:t>
            </a:r>
            <a:r>
              <a:rPr lang="pl-PL" sz="3600" dirty="0" err="1"/>
              <a:t>Vocational</a:t>
            </a:r>
            <a:r>
              <a:rPr lang="pl-PL" sz="3600" dirty="0"/>
              <a:t> College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8064896" cy="4752528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FF0000"/>
                </a:solidFill>
              </a:rPr>
              <a:t>Kilka tajemnic sukcesu:</a:t>
            </a:r>
            <a:endParaRPr lang="pl-PL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nauczyciele z co najmniej 3 letnim stażem w danym zawodzie,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oferta kształcenia ściśle powiązana z rynkiem pracy,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w pełni wyposażone, nowoczesne pracownie zawodowe,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W szkole doradca zawodowy oraz pełnomocnik ds. uczniowskich,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err="1" smtClean="0"/>
              <a:t>mentoring</a:t>
            </a:r>
            <a:r>
              <a:rPr lang="pl-PL" dirty="0" smtClean="0"/>
              <a:t> i </a:t>
            </a:r>
            <a:r>
              <a:rPr lang="pl-PL" dirty="0" err="1" smtClean="0"/>
              <a:t>coaching</a:t>
            </a:r>
            <a:endParaRPr lang="pl-PL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bogata i elastyczna oferta zajęć integracyjnych, wyrównawczych i rozwijających,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estrykcyjne monitorowanie frekwencji uczniów i słuchaczy do 25 roku życia,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łatwy dostęp do rozmaitych form wsparcia indywidualnego,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dirty="0" smtClean="0"/>
              <a:t>zapewnienie warunków socjalnych na najwyższym poziomie.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FECA-CEF5-4D47-B4E2-EDEE560CEB6A}" type="datetime1">
              <a:rPr lang="pl-PL" smtClean="0"/>
              <a:pPr/>
              <a:t>2019-03-10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691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81682" y="332656"/>
            <a:ext cx="73448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Zintegrowany system wsparcia młodzieży oraz młodych dorosłych:</a:t>
            </a:r>
          </a:p>
          <a:p>
            <a:endParaRPr lang="pl-PL" dirty="0"/>
          </a:p>
          <a:p>
            <a:r>
              <a:rPr lang="pl-PL" sz="2400" b="1" dirty="0" smtClean="0"/>
              <a:t>W Finlandii zasięg pracy z młodzieżą reguluje Ustawa o Młodzieży z 2006 roku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pPr marL="342900" indent="-342900">
              <a:lnSpc>
                <a:spcPct val="250000"/>
              </a:lnSpc>
              <a:buFont typeface="Arial" pitchFamily="34" charset="0"/>
              <a:buChar char="•"/>
            </a:pPr>
            <a:r>
              <a:rPr lang="pl-PL" sz="2400" dirty="0" err="1" smtClean="0"/>
              <a:t>Mentoring</a:t>
            </a:r>
            <a:endParaRPr lang="pl-PL" sz="2400" dirty="0" smtClean="0"/>
          </a:p>
          <a:p>
            <a:pPr marL="342900" indent="-342900">
              <a:lnSpc>
                <a:spcPct val="250000"/>
              </a:lnSpc>
              <a:buFont typeface="Arial" pitchFamily="34" charset="0"/>
              <a:buChar char="•"/>
            </a:pPr>
            <a:r>
              <a:rPr lang="pl-PL" sz="2400" dirty="0" smtClean="0"/>
              <a:t>Doradztwo zawodowe</a:t>
            </a:r>
          </a:p>
          <a:p>
            <a:pPr marL="342900" indent="-342900">
              <a:lnSpc>
                <a:spcPct val="250000"/>
              </a:lnSpc>
              <a:buFont typeface="Arial" pitchFamily="34" charset="0"/>
              <a:buChar char="•"/>
            </a:pPr>
            <a:r>
              <a:rPr lang="pl-PL" sz="2400" dirty="0" smtClean="0"/>
              <a:t>Centra Młodzieżowe</a:t>
            </a:r>
          </a:p>
          <a:p>
            <a:pPr marL="342900" indent="-342900">
              <a:lnSpc>
                <a:spcPct val="250000"/>
              </a:lnSpc>
              <a:buFont typeface="Arial" pitchFamily="34" charset="0"/>
              <a:buChar char="•"/>
            </a:pPr>
            <a:r>
              <a:rPr lang="pl-PL" sz="2400" dirty="0" err="1" smtClean="0"/>
              <a:t>Ohjaamo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725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7632847" cy="576867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40684" y="195527"/>
            <a:ext cx="770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Schemat fińskiego systemu edukacji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133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88424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MENTORING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136904" cy="4824536"/>
          </a:xfrm>
        </p:spPr>
        <p:txBody>
          <a:bodyPr>
            <a:noAutofit/>
          </a:bodyPr>
          <a:lstStyle/>
          <a:p>
            <a:pPr algn="l"/>
            <a:r>
              <a:rPr lang="pl-PL" sz="2400" b="1" dirty="0" err="1" smtClean="0"/>
              <a:t>Mentorig</a:t>
            </a:r>
            <a:r>
              <a:rPr lang="pl-PL" sz="2400" b="1" dirty="0" smtClean="0"/>
              <a:t> obejmuje bezpośrednie działania na rzecz młodzieży i młodych dorosłych zagrożonych wypadnięciem z systemu edukacji. W Finlandii grupę docelową stanowią także imigranci i uchodźcy, których integracja społeczna oraz edukacja i aktywizacja zawodowa stanowi jeden z priorytetów władz lokalnych i centralnych.</a:t>
            </a:r>
          </a:p>
          <a:p>
            <a:pPr algn="l"/>
            <a:r>
              <a:rPr lang="pl-PL" sz="2400" b="1" dirty="0" smtClean="0"/>
              <a:t>Jednym z liderów </a:t>
            </a:r>
            <a:r>
              <a:rPr lang="pl-PL" sz="2400" b="1" dirty="0" err="1" smtClean="0"/>
              <a:t>mentoringu</a:t>
            </a:r>
            <a:r>
              <a:rPr lang="pl-PL" sz="2400" b="1" dirty="0" smtClean="0"/>
              <a:t> w Finlandii jest </a:t>
            </a:r>
            <a:r>
              <a:rPr lang="pl-PL" sz="2400" b="1" dirty="0" smtClean="0">
                <a:solidFill>
                  <a:srgbClr val="FF0000"/>
                </a:solidFill>
              </a:rPr>
              <a:t>HAMK</a:t>
            </a:r>
            <a:r>
              <a:rPr lang="pl-PL" sz="2400" b="1" dirty="0" smtClean="0"/>
              <a:t> - </a:t>
            </a:r>
            <a:r>
              <a:rPr lang="en-GB" sz="2400" b="1" dirty="0" err="1">
                <a:cs typeface="Arial" panose="020B0604020202020204" pitchFamily="34" charset="0"/>
              </a:rPr>
              <a:t>Häme</a:t>
            </a:r>
            <a:r>
              <a:rPr lang="en-GB" sz="2400" b="1" dirty="0">
                <a:cs typeface="Arial" panose="020B0604020202020204" pitchFamily="34" charset="0"/>
              </a:rPr>
              <a:t> University of Applied Sciences </a:t>
            </a:r>
            <a:r>
              <a:rPr lang="pl-PL" sz="2400" b="1" dirty="0" smtClean="0">
                <a:cs typeface="Arial" panose="020B0604020202020204" pitchFamily="34" charset="0"/>
              </a:rPr>
              <a:t>w Hameenlinna. Uniwersytet współpracuje z miejscowym centrum młodzieżowym </a:t>
            </a:r>
            <a:r>
              <a:rPr lang="pl-PL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ARX</a:t>
            </a:r>
            <a:r>
              <a:rPr lang="pl-PL" sz="2400" b="1" dirty="0" smtClean="0">
                <a:cs typeface="Arial" panose="020B0604020202020204" pitchFamily="34" charset="0"/>
              </a:rPr>
              <a:t>, organizacją </a:t>
            </a:r>
            <a:r>
              <a:rPr lang="pl-PL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Ohjaamo</a:t>
            </a:r>
            <a:r>
              <a:rPr lang="pl-PL" sz="2400" b="1" dirty="0"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cs typeface="Arial" panose="020B0604020202020204" pitchFamily="34" charset="0"/>
              </a:rPr>
              <a:t>oraz </a:t>
            </a:r>
            <a:r>
              <a:rPr lang="fi-FI" sz="2400" b="1" dirty="0">
                <a:solidFill>
                  <a:srgbClr val="FF0000"/>
                </a:solidFill>
              </a:rPr>
              <a:t>Tavastia Vocational </a:t>
            </a:r>
            <a:r>
              <a:rPr lang="pl-PL" sz="2400" b="1" dirty="0">
                <a:solidFill>
                  <a:srgbClr val="FF0000"/>
                </a:solidFill>
              </a:rPr>
              <a:t>C</a:t>
            </a:r>
            <a:r>
              <a:rPr lang="fi-FI" sz="2400" b="1" dirty="0" smtClean="0">
                <a:solidFill>
                  <a:srgbClr val="FF0000"/>
                </a:solidFill>
              </a:rPr>
              <a:t>ollege</a:t>
            </a:r>
            <a:r>
              <a:rPr lang="pl-PL" sz="2400" b="1" dirty="0">
                <a:solidFill>
                  <a:srgbClr val="FF0000"/>
                </a:solidFill>
              </a:rPr>
              <a:t>.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96666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MENTORING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416824" cy="43204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2800" b="1" dirty="0" smtClean="0"/>
              <a:t>Aby odnieść  sukces należy przygotować działania na dwóch poziomach:</a:t>
            </a:r>
          </a:p>
          <a:p>
            <a:pPr algn="l"/>
            <a:endParaRPr lang="pl-PL" sz="2800" dirty="0"/>
          </a:p>
          <a:p>
            <a:pPr marL="457200" indent="-457200" algn="l">
              <a:buFont typeface="Georgia" pitchFamily="18" charset="0"/>
              <a:buAutoNum type="arabicPeriod"/>
            </a:pPr>
            <a:r>
              <a:rPr lang="pl-PL" sz="2800" dirty="0"/>
              <a:t>Wybór grupy docelowej, zdiagnozowanie </a:t>
            </a:r>
            <a:r>
              <a:rPr lang="pl-PL" sz="2800" dirty="0" smtClean="0"/>
              <a:t>potrzeb, określenie celów i sposobów ich osiągania;</a:t>
            </a:r>
            <a:endParaRPr lang="pl-PL" sz="2800" dirty="0"/>
          </a:p>
          <a:p>
            <a:pPr marL="457200" indent="-457200" algn="l">
              <a:buAutoNum type="arabicPeriod"/>
            </a:pPr>
            <a:r>
              <a:rPr lang="pl-PL" sz="2800" dirty="0" smtClean="0"/>
              <a:t>Przygotowanie grupy mentorskiej: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800" dirty="0" smtClean="0"/>
              <a:t>studenci </a:t>
            </a:r>
            <a:r>
              <a:rPr lang="pl-PL" sz="2800" dirty="0"/>
              <a:t>HAMK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800" dirty="0" smtClean="0"/>
              <a:t>uczniowie </a:t>
            </a:r>
            <a:r>
              <a:rPr lang="pl-PL" sz="2800" dirty="0"/>
              <a:t>ostatnich klas </a:t>
            </a:r>
            <a:r>
              <a:rPr lang="fi-FI" sz="2800" dirty="0"/>
              <a:t>Tavastia Vocational </a:t>
            </a:r>
            <a:r>
              <a:rPr lang="pl-PL" sz="2800" dirty="0"/>
              <a:t>C</a:t>
            </a:r>
            <a:r>
              <a:rPr lang="fi-FI" sz="2800" dirty="0"/>
              <a:t>ollege</a:t>
            </a:r>
            <a:r>
              <a:rPr lang="pl-PL" sz="2800" dirty="0"/>
              <a:t> </a:t>
            </a:r>
          </a:p>
          <a:p>
            <a:pPr marL="457200" indent="-457200" algn="l">
              <a:buAutoNum type="arabicPeriod"/>
            </a:pP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269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66666" cy="968320"/>
          </a:xfrm>
        </p:spPr>
        <p:txBody>
          <a:bodyPr/>
          <a:lstStyle/>
          <a:p>
            <a:pPr algn="ctr"/>
            <a:r>
              <a:rPr lang="pl-PL" dirty="0"/>
              <a:t>MENTORING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208912" cy="4824536"/>
          </a:xfrm>
        </p:spPr>
        <p:txBody>
          <a:bodyPr lIns="0" anchor="ctr">
            <a:normAutofit fontScale="25000" lnSpcReduction="20000"/>
          </a:bodyPr>
          <a:lstStyle/>
          <a:p>
            <a:pPr algn="l"/>
            <a:r>
              <a:rPr lang="pl-PL" sz="7200" b="1" dirty="0" smtClean="0">
                <a:solidFill>
                  <a:srgbClr val="FF0000"/>
                </a:solidFill>
              </a:rPr>
              <a:t>Jak to działa?</a:t>
            </a:r>
          </a:p>
          <a:p>
            <a:pPr algn="l">
              <a:lnSpc>
                <a:spcPct val="150000"/>
              </a:lnSpc>
            </a:pPr>
            <a:r>
              <a:rPr lang="pl-PL" sz="7200" b="1" dirty="0" smtClean="0"/>
              <a:t>Poziom indywidualny</a:t>
            </a:r>
            <a:r>
              <a:rPr lang="fi-FI" sz="7200" b="1" dirty="0" smtClean="0"/>
              <a:t>:</a:t>
            </a:r>
            <a:endParaRPr lang="fi-FI" sz="7200" b="1" dirty="0"/>
          </a:p>
          <a:p>
            <a:pPr marL="385763" indent="-38576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7200" dirty="0"/>
              <a:t>w</a:t>
            </a:r>
            <a:r>
              <a:rPr lang="pl-PL" sz="7200" dirty="0" smtClean="0"/>
              <a:t>sparcie osobiste; </a:t>
            </a: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/>
              <a:t>j</a:t>
            </a:r>
            <a:r>
              <a:rPr lang="pl-PL" sz="7200" dirty="0" smtClean="0"/>
              <a:t>asne cele oparte na potrzebach i możliwościach podopiecznego;</a:t>
            </a:r>
            <a:endParaRPr lang="fi-FI" sz="7200" dirty="0"/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 smtClean="0"/>
              <a:t>pomoc w rozwiązywaniu problemów życia codziennego;</a:t>
            </a:r>
            <a:endParaRPr lang="en-US" sz="7200" dirty="0"/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 smtClean="0"/>
              <a:t>wzmacnianie motywacji do nauki;</a:t>
            </a:r>
            <a:endParaRPr lang="en-US" sz="7200" dirty="0"/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 smtClean="0"/>
              <a:t>budowanie ścieżki edukacyjnej;</a:t>
            </a:r>
            <a:endParaRPr lang="en-US" sz="7200" dirty="0"/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/>
              <a:t>d</a:t>
            </a:r>
            <a:r>
              <a:rPr lang="pl-PL" sz="7200" dirty="0" smtClean="0"/>
              <a:t>oradztwo zawodowe;</a:t>
            </a:r>
            <a:endParaRPr lang="en-US" sz="7200" dirty="0"/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/>
              <a:t>p</a:t>
            </a:r>
            <a:r>
              <a:rPr lang="pl-PL" sz="7200" dirty="0" smtClean="0"/>
              <a:t>odpisanie kontraktu;</a:t>
            </a:r>
            <a:endParaRPr lang="fi-FI" sz="7200" dirty="0"/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7200" dirty="0"/>
              <a:t>o</a:t>
            </a:r>
            <a:r>
              <a:rPr lang="pl-PL" sz="7200" dirty="0" smtClean="0"/>
              <a:t>kreślony czas współpracy;</a:t>
            </a:r>
            <a:endParaRPr lang="fi-FI" sz="7200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477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8424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MENTORING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6864" cy="4392488"/>
          </a:xfrm>
        </p:spPr>
        <p:txBody>
          <a:bodyPr>
            <a:normAutofit fontScale="92500"/>
          </a:bodyPr>
          <a:lstStyle/>
          <a:p>
            <a:pPr algn="l"/>
            <a:r>
              <a:rPr lang="pl-PL" sz="2400" b="1" dirty="0" smtClean="0">
                <a:solidFill>
                  <a:srgbClr val="FF0000"/>
                </a:solidFill>
              </a:rPr>
              <a:t>Jak to działa?</a:t>
            </a:r>
          </a:p>
          <a:p>
            <a:pPr algn="l"/>
            <a:r>
              <a:rPr lang="pl-PL" sz="2400" b="1" dirty="0" smtClean="0"/>
              <a:t>Poziom szkolny</a:t>
            </a:r>
            <a:r>
              <a:rPr lang="en-US" sz="2400" b="1" dirty="0" smtClean="0"/>
              <a:t>:</a:t>
            </a:r>
            <a:endParaRPr lang="pl-PL" sz="24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smtClean="0"/>
              <a:t>Prosty dostęp do wsparcia dla młodzieży zagrożonej wypadnięciem z systemu.</a:t>
            </a: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smtClean="0"/>
              <a:t>Praca w małych grupach lub indywidualna.</a:t>
            </a: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smtClean="0"/>
              <a:t>Cele </a:t>
            </a:r>
            <a:r>
              <a:rPr lang="pl-PL" sz="2400" dirty="0" err="1" smtClean="0"/>
              <a:t>mentoringu</a:t>
            </a:r>
            <a:r>
              <a:rPr lang="pl-PL" sz="2400" dirty="0" smtClean="0"/>
              <a:t> częściowo ustalone z nauczycielami.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400" dirty="0" err="1" smtClean="0"/>
              <a:t>Mentoring</a:t>
            </a:r>
            <a:r>
              <a:rPr lang="pl-PL" sz="2400" dirty="0" smtClean="0"/>
              <a:t> jako część szkolnego modelu działania, zaangażowanie administracji, nauczycieli, doradców zawodowych, pedagogów szkolnych oraz partnerów zewnętrznych – pracowników socjalnych, </a:t>
            </a:r>
            <a:r>
              <a:rPr lang="pl-PL" sz="2400" dirty="0" err="1" smtClean="0"/>
              <a:t>youthworkerów</a:t>
            </a:r>
            <a:r>
              <a:rPr lang="pl-PL" sz="2400" dirty="0" smtClean="0"/>
              <a:t> z Centrum ARX, pracowników </a:t>
            </a:r>
            <a:r>
              <a:rPr lang="pl-PL" sz="2400" dirty="0" err="1" smtClean="0"/>
              <a:t>Ohjaamo</a:t>
            </a:r>
            <a:r>
              <a:rPr lang="pl-PL" sz="2400" dirty="0" smtClean="0"/>
              <a:t>.</a:t>
            </a:r>
            <a:endParaRPr lang="en-US" sz="2400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18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831772" y="5495109"/>
            <a:ext cx="3813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21.11.2018</a:t>
            </a:r>
            <a:br>
              <a:rPr lang="fi-FI" dirty="0">
                <a:solidFill>
                  <a:srgbClr val="000000"/>
                </a:solidFill>
              </a:rPr>
            </a:br>
            <a:r>
              <a:rPr lang="fi-FI" dirty="0">
                <a:solidFill>
                  <a:srgbClr val="000000"/>
                </a:solidFill>
              </a:rPr>
              <a:t>Mervi Hiltunen, </a:t>
            </a:r>
            <a:r>
              <a:rPr lang="fi-FI" dirty="0" err="1">
                <a:solidFill>
                  <a:srgbClr val="000000"/>
                </a:solidFill>
              </a:rPr>
              <a:t>director</a:t>
            </a:r>
            <a:r>
              <a:rPr lang="fi-FI" dirty="0">
                <a:solidFill>
                  <a:srgbClr val="000000"/>
                </a:solidFill>
              </a:rPr>
              <a:t> of </a:t>
            </a:r>
            <a:r>
              <a:rPr lang="fi-FI" dirty="0" err="1">
                <a:solidFill>
                  <a:srgbClr val="000000"/>
                </a:solidFill>
              </a:rPr>
              <a:t>youth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work</a:t>
            </a:r>
            <a:endParaRPr lang="fi-FI" dirty="0">
              <a:solidFill>
                <a:srgbClr val="000000"/>
              </a:solidFill>
            </a:endParaRPr>
          </a:p>
          <a:p>
            <a:r>
              <a:rPr lang="fi-FI" dirty="0">
                <a:solidFill>
                  <a:srgbClr val="000000"/>
                </a:solidFill>
              </a:rPr>
              <a:t>Reetta Kortelainen, </a:t>
            </a:r>
            <a:r>
              <a:rPr lang="fi-FI" dirty="0" err="1">
                <a:solidFill>
                  <a:srgbClr val="000000"/>
                </a:solidFill>
              </a:rPr>
              <a:t>youth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worker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483768" y="2849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YOUTH  CENTER  ARX</a:t>
            </a:r>
            <a:endParaRPr lang="pl-PL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6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Hämeenlin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ML_PPT_pohja_2015.pptx [Vain luku]" id="{CB86D247-2DC9-40EB-A1BA-6BA50E5BD561}" vid="{D256ECCA-F862-4C7C-9A71-FBC5106DEB94}"/>
    </a:ext>
  </a:extLst>
</a:theme>
</file>

<file path=ppt/theme/theme2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1469</TotalTime>
  <Words>891</Words>
  <Application>Microsoft Office PowerPoint</Application>
  <PresentationFormat>Pokaz na ekranie (4:3)</PresentationFormat>
  <Paragraphs>143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Office-teema</vt:lpstr>
      <vt:lpstr>Aerodynamiczny</vt:lpstr>
      <vt:lpstr>PO WER 2018-2019</vt:lpstr>
      <vt:lpstr>Slajd 2</vt:lpstr>
      <vt:lpstr>Slajd 3</vt:lpstr>
      <vt:lpstr>Slajd 4</vt:lpstr>
      <vt:lpstr>MENTORING</vt:lpstr>
      <vt:lpstr>MENTORING</vt:lpstr>
      <vt:lpstr>MENTORING</vt:lpstr>
      <vt:lpstr>MENTORING</vt:lpstr>
      <vt:lpstr>Slajd 9</vt:lpstr>
      <vt:lpstr>ARX</vt:lpstr>
      <vt:lpstr>ARX</vt:lpstr>
      <vt:lpstr>ARX</vt:lpstr>
      <vt:lpstr>ARX</vt:lpstr>
      <vt:lpstr>ARX</vt:lpstr>
      <vt:lpstr>Slajd 15</vt:lpstr>
      <vt:lpstr>OHJAAMO</vt:lpstr>
      <vt:lpstr>OHJAAMO</vt:lpstr>
      <vt:lpstr>OHJAAMO</vt:lpstr>
      <vt:lpstr>Tavastia Vocational College</vt:lpstr>
      <vt:lpstr>Tavastia Vocational College</vt:lpstr>
      <vt:lpstr>Tavastia Vocational College</vt:lpstr>
      <vt:lpstr>Tavastia Vocational College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WER 2018-2019</dc:title>
  <dc:creator>Sebastian</dc:creator>
  <cp:lastModifiedBy>Komputer</cp:lastModifiedBy>
  <cp:revision>42</cp:revision>
  <dcterms:created xsi:type="dcterms:W3CDTF">2019-02-07T15:31:28Z</dcterms:created>
  <dcterms:modified xsi:type="dcterms:W3CDTF">2019-03-10T17:45:26Z</dcterms:modified>
</cp:coreProperties>
</file>