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hart11.xml" ContentType="application/vnd.openxmlformats-officedocument.drawingml.chart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9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11.png" ContentType="image/png"/>
  <Override PartName="/ppt/media/image12.png" ContentType="image/png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
</Relationships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0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defRPr>
            </a:pPr>
            <a:r>
              <a:rPr b="0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ZESTAWIENIE WYNIKÓW TESTU PO PRAKTYKACH</a:t>
            </a:r>
          </a:p>
        </c:rich>
      </c:tx>
      <c:overlay val="0"/>
    </c:title>
    <c:autoTitleDeleted val="0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Kolumna C</c:v>
                </c:pt>
              </c:strCache>
            </c:strRef>
          </c:tx>
          <c:spPr>
            <a:solidFill>
              <a:srgbClr val="004586"/>
            </a:solidFill>
            <a:ln>
              <a:noFill/>
            </a:ln>
          </c:spPr>
          <c:invertIfNegative val="0"/>
          <c:dLbls>
            <c:dLbl>
              <c:idx val="0"/>
              <c:dLblPos val="outEnd"/>
              <c:showLegendKey val="0"/>
              <c:showVal val="0"/>
              <c:showCatName val="0"/>
              <c:showSerName val="0"/>
              <c:showPercent val="0"/>
            </c:dLbl>
            <c:dLbl>
              <c:idx val="1"/>
              <c:dLblPos val="outEnd"/>
              <c:showLegendKey val="0"/>
              <c:showVal val="0"/>
              <c:showCatName val="0"/>
              <c:showSerName val="0"/>
              <c:showPercent val="0"/>
            </c:dLbl>
            <c:dLblPos val="outEnd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3"/>
                <c:pt idx="0">
                  <c:v>Grupa 1 26 uczniów</c:v>
                </c:pt>
                <c:pt idx="1">
                  <c:v>Grupa 2 23 uczniów</c:v>
                </c:pt>
                <c:pt idx="2">
                  <c:v>Grupa 3 21 uczniów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3"/>
                <c:pt idx="0">
                  <c:v>0.6342</c:v>
                </c:pt>
                <c:pt idx="1">
                  <c:v>0.7635</c:v>
                </c:pt>
                <c:pt idx="2">
                  <c:v>0.7925</c:v>
                </c:pt>
              </c:numCache>
            </c:numRef>
          </c:val>
        </c:ser>
        <c:gapWidth val="100"/>
        <c:overlap val="0"/>
        <c:axId val="36510012"/>
        <c:axId val="36985027"/>
      </c:barChart>
      <c:catAx>
        <c:axId val="36510012"/>
        <c:scaling>
          <c:orientation val="minMax"/>
        </c:scaling>
        <c:delete val="0"/>
        <c:axPos val="b"/>
        <c:numFmt formatCode="D/MM/YYYY" sourceLinked="1"/>
        <c:majorTickMark val="out"/>
        <c:minorTickMark val="none"/>
        <c:tickLblPos val="nextTo"/>
        <c:spPr>
          <a:ln w="9360">
            <a:solidFill>
              <a:srgbClr val="b3b3b3"/>
            </a:solidFill>
            <a:round/>
          </a:ln>
        </c:spPr>
        <c:txPr>
          <a:bodyPr/>
          <a:p>
            <a:pPr>
              <a:defRPr b="0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defRPr>
            </a:pPr>
          </a:p>
        </c:txPr>
        <c:crossAx val="36985027"/>
        <c:crosses val="autoZero"/>
        <c:auto val="1"/>
        <c:lblAlgn val="ctr"/>
        <c:lblOffset val="100"/>
      </c:catAx>
      <c:valAx>
        <c:axId val="36985027"/>
        <c:scaling>
          <c:orientation val="minMax"/>
        </c:scaling>
        <c:delete val="0"/>
        <c:axPos val="l"/>
        <c:majorGridlines>
          <c:spPr>
            <a:ln w="9360">
              <a:solidFill>
                <a:srgbClr val="b3b3b3"/>
              </a:solidFill>
              <a:round/>
            </a:ln>
          </c:spPr>
        </c:majorGridlines>
        <c:numFmt formatCode="0.00%" sourceLinked="0"/>
        <c:majorTickMark val="out"/>
        <c:minorTickMark val="none"/>
        <c:tickLblPos val="nextTo"/>
        <c:spPr>
          <a:ln w="9360">
            <a:solidFill>
              <a:srgbClr val="b3b3b3"/>
            </a:solidFill>
            <a:round/>
          </a:ln>
        </c:spPr>
        <c:txPr>
          <a:bodyPr/>
          <a:p>
            <a:pPr>
              <a:defRPr b="0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defRPr>
            </a:pPr>
          </a:p>
        </c:txPr>
        <c:crossAx val="36510012"/>
        <c:crosses val="autoZero"/>
        <c:crossBetween val="midCat"/>
      </c:valAx>
      <c:spPr>
        <a:noFill/>
        <a:ln>
          <a:solidFill>
            <a:srgbClr val="b3b3b3"/>
          </a:solidFill>
        </a:ln>
      </c:spPr>
    </c:plotArea>
    <c:plotVisOnly val="1"/>
    <c:dispBlanksAs val="gap"/>
  </c:chart>
  <c:spPr>
    <a:solidFill>
      <a:srgbClr val="ffffff"/>
    </a:solidFill>
    <a:ln>
      <a:noFill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8.png"/><Relationship Id="rId3" Type="http://schemas.openxmlformats.org/officeDocument/2006/relationships/image" Target="../media/image9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5" name="" descr="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6" name="" descr=""/>
          <p:cNvPicPr/>
          <p:nvPr/>
        </p:nvPicPr>
        <p:blipFill>
          <a:blip r:embed="rId3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87640"/>
            <a:ext cx="9072000" cy="4002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2" name="" descr="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73" name="" descr=""/>
          <p:cNvPicPr/>
          <p:nvPr/>
        </p:nvPicPr>
        <p:blipFill>
          <a:blip r:embed="rId3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subTitle"/>
          </p:nvPr>
        </p:nvSpPr>
        <p:spPr>
          <a:xfrm>
            <a:off x="504000" y="287640"/>
            <a:ext cx="9072000" cy="4002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9" name="" descr="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10" name="" descr=""/>
          <p:cNvPicPr/>
          <p:nvPr/>
        </p:nvPicPr>
        <p:blipFill>
          <a:blip r:embed="rId3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287640"/>
            <a:ext cx="9072000" cy="4002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360" y="360"/>
            <a:ext cx="10078920" cy="756324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pl-PL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tytułu</a:t>
            </a:r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konspektu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Drugi poziom konspektu</a:t>
            </a:r>
            <a:endParaRPr b="0" lang="pl-PL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Trzeci poziom konspektu</a:t>
            </a:r>
            <a:endParaRPr b="0" lang="pl-PL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Czwarty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Piąty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Szósty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Siódmy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360" y="360"/>
            <a:ext cx="10078920" cy="7563240"/>
          </a:xfrm>
          <a:prstGeom prst="rect">
            <a:avLst/>
          </a:prstGeom>
          <a:ln>
            <a:noFill/>
          </a:ln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2000" cy="438336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konspektu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Drugi poziom konspektu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Trzeci poziom konspektu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Czwarty poziom konspektu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Piąty poziom konspektu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Szósty poziom konspektu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Siódmy poziom konspektu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" descr=""/>
          <p:cNvPicPr/>
          <p:nvPr/>
        </p:nvPicPr>
        <p:blipFill>
          <a:blip r:embed="rId2"/>
          <a:stretch/>
        </p:blipFill>
        <p:spPr>
          <a:xfrm>
            <a:off x="360" y="360"/>
            <a:ext cx="10078920" cy="7563240"/>
          </a:xfrm>
          <a:prstGeom prst="rect">
            <a:avLst/>
          </a:prstGeom>
          <a:ln>
            <a:noFill/>
          </a:ln>
        </p:spPr>
      </p:pic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2000" cy="863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konspektu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Drugi poziom konspektu</a:t>
            </a:r>
            <a:endParaRPr b="0" lang="pl-PL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Trzeci poziom konspektu</a:t>
            </a:r>
            <a:endParaRPr b="0" lang="pl-PL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Czwarty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Piąty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Szósty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Siódmy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chart" Target="../charts/chart11.xml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50400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2" name="CustomShape 2"/>
          <p:cNvSpPr/>
          <p:nvPr/>
        </p:nvSpPr>
        <p:spPr>
          <a:xfrm>
            <a:off x="648000" y="1769040"/>
            <a:ext cx="9069840" cy="438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RAPORT EWALUACYJNY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 UMIEJĘTNOŚCI JĘZYKOWYCH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 PRAKTYKACH ZAGRANICZNYCH W LIPSKU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50400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ZESTAWIENIE WYNIKÓW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504000" y="1769040"/>
            <a:ext cx="9069840" cy="438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lvl="6" marL="1512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70 uczniów, średni wynik 73%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34" name=""/>
          <p:cNvGraphicFramePr/>
          <p:nvPr/>
        </p:nvGraphicFramePr>
        <p:xfrm>
          <a:off x="432000" y="2376000"/>
          <a:ext cx="8854920" cy="4894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50400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WNIOSKI: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504000" y="1769040"/>
            <a:ext cx="9069840" cy="438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lvl="6" marL="1512000" indent="-214920"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Uczniowie przełamali barierę językową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1512000" indent="-214920"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Swobodniej posługują się językiem, co potwierdzają wyniki ankiet: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1512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CustomShape 3"/>
          <p:cNvSpPr/>
          <p:nvPr/>
        </p:nvSpPr>
        <p:spPr>
          <a:xfrm>
            <a:off x="432000" y="3672000"/>
            <a:ext cx="9573480" cy="2648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i="1" lang="pl-PL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„</a:t>
            </a:r>
            <a:r>
              <a:rPr b="0" i="1" lang="pl-PL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</a:t>
            </a:r>
            <a:r>
              <a:rPr b="1" i="1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eśli chodzi o pracę, to umiem i rozumiem więcej niż myślałem.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Niemiecki nie jest taki trudny”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„</a:t>
            </a:r>
            <a:r>
              <a:rPr b="1" i="1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Nauczyłem się więcej słów po niemiecku i nauczyłem się lepiej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komunikować w języku niemieckim”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„</a:t>
            </a:r>
            <a:r>
              <a:rPr b="1" i="1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Niemiecki nie jest trudny”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CustomShape 4"/>
          <p:cNvSpPr/>
          <p:nvPr/>
        </p:nvSpPr>
        <p:spPr>
          <a:xfrm>
            <a:off x="257040" y="5606280"/>
            <a:ext cx="8669880" cy="1000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lvl="6" marL="1512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1512000" indent="-214920"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Uczniowie są zmotywowani do dalszej nauki języków obcych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CustomShape 5"/>
          <p:cNvSpPr/>
          <p:nvPr/>
        </p:nvSpPr>
        <p:spPr>
          <a:xfrm>
            <a:off x="504000" y="575640"/>
            <a:ext cx="9072000" cy="863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0" name="CustomShape 6"/>
          <p:cNvSpPr/>
          <p:nvPr/>
        </p:nvSpPr>
        <p:spPr>
          <a:xfrm>
            <a:off x="504000" y="1823760"/>
            <a:ext cx="907200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504000" y="287640"/>
            <a:ext cx="9072000" cy="863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pl-PL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DOWÓD – sami zobaczcie :)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504000" y="287640"/>
            <a:ext cx="9072000" cy="863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3" name="CustomShape 3"/>
          <p:cNvSpPr/>
          <p:nvPr/>
        </p:nvSpPr>
        <p:spPr>
          <a:xfrm>
            <a:off x="504000" y="1823760"/>
            <a:ext cx="907200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50400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b="1" lang="pl-PL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KURS JĘZYKOWY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CustomShape 2"/>
          <p:cNvSpPr/>
          <p:nvPr/>
        </p:nvSpPr>
        <p:spPr>
          <a:xfrm>
            <a:off x="504000" y="1769040"/>
            <a:ext cx="9069840" cy="438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Uczniowie mieli zapewniony 40-godzinny kurs języka niemieckiego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Cel kursu: podniesienie znajomości języka niemieckiego, pokonanie bariery językowej, podniesienie poziomu wiedzy i utrwalenie zdobytej wiedzy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(prowadząca pani mgr Marzanna Mastalerz)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Wszyscy skorzystali ze wsparcia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Osiągnęli 80% obecności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Ewaluacja językowa była 3 stopniowa: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przed kursem językowym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po kursie językowym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po odbytym stażu w Lipsku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50400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TEST PRZED KURSEM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504000" y="1769040"/>
            <a:ext cx="9069840" cy="438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Test obejmował pytania otwarte i zamknięte sprawdzające przydatne zwroty oraz zdania w życiu codziennym, jak również zawodowym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WYNIKI TESTU: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POZIOM ZADOWALAJĄCY – uczniowie, którzy do niego przystąpili byli grupą mieszaną: wcześniej uczącą się języka niemieckiego, jak również języka rosyjskiego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50400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KURS JĘZYKOWY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504000" y="1769040"/>
            <a:ext cx="9069840" cy="438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Kurs składał się z następujących elementów: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język codzienny praktyczny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język niezbędny w pracy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ćwiczenie wszystkich sprawności: mówienie, czytanie, rozumienie ze słuchu, reakcje językowe, szybkość wypowiedzi, pisanie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50400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TEST JĘZYKOWY PO KURSIE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504000" y="1769040"/>
            <a:ext cx="9069840" cy="438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Test obejmował pytania otwarte i zamknięte sprawdzające przydatne zwroty oraz zdania w życiu codziennym, jak również zawodowym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Wyniki: przyrost umiejętności gramatyczno-leksykalnych o 15%-20%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Rezultat: utrwalenie i poszerzenie wiedzy językowej u uczniów i nauczycieli wytypowanych na praktyki w Lipsku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Poprawa umiejętności językowych w zakresie mówienia, czytania, pisania, krótkich reakcji językowych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504000" y="-317520"/>
            <a:ext cx="9069840" cy="2498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EWALUACJA ZNAJOMOŚCI JĘZYKA PO ODBYTYCH PRAKTYKACH W NIEMCZECH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504000" y="1769040"/>
            <a:ext cx="9069840" cy="438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Test językowy sprawdzający wiedzę z podstawowych zdań i zwrotów potrzebnych do komunikowania się w języku niemieckim w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środowisku pracy napisany na koniec wyjazdu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Na wyjeździe uczniowie uczestniczyli również w kursie językowym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50400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GRUPA 1 – LIPIEC 2017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CustomShape 2"/>
          <p:cNvSpPr/>
          <p:nvPr/>
        </p:nvSpPr>
        <p:spPr>
          <a:xfrm>
            <a:off x="504000" y="1769040"/>
            <a:ext cx="9069840" cy="438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lvl="6" marL="1512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26 uczniów, średni wynik 63,42%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1512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5" name="" descr=""/>
          <p:cNvPicPr/>
          <p:nvPr/>
        </p:nvPicPr>
        <p:blipFill>
          <a:blip r:embed="rId1"/>
          <a:stretch/>
        </p:blipFill>
        <p:spPr>
          <a:xfrm>
            <a:off x="648000" y="2439360"/>
            <a:ext cx="7930440" cy="49028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50400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GRUPA 2 – KWIECIEŃ 2018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504000" y="1769040"/>
            <a:ext cx="9069840" cy="438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lvl="5" marL="129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23 uczniów, średni wynik 76,35%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8" name="" descr=""/>
          <p:cNvPicPr/>
          <p:nvPr/>
        </p:nvPicPr>
        <p:blipFill>
          <a:blip r:embed="rId1"/>
          <a:stretch/>
        </p:blipFill>
        <p:spPr>
          <a:xfrm>
            <a:off x="864000" y="2520000"/>
            <a:ext cx="7643520" cy="4725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50400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GRUPA 3 – MAJ 2018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504000" y="1769040"/>
            <a:ext cx="9069840" cy="438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lvl="6" marL="1512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21 uczniów, średni wynik 79,25%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1" name="" descr=""/>
          <p:cNvPicPr/>
          <p:nvPr/>
        </p:nvPicPr>
        <p:blipFill>
          <a:blip r:embed="rId1"/>
          <a:stretch/>
        </p:blipFill>
        <p:spPr>
          <a:xfrm>
            <a:off x="707400" y="2304000"/>
            <a:ext cx="8003520" cy="49482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Application>LibreOffice/5.1.5.2$Windows_x86 LibreOffice_project/7a864d8825610a8c07cfc3bc01dd4fce6a9447e5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Edyta Gocał</dc:creator>
  <dc:description/>
  <dc:language>pl-PL</dc:language>
  <cp:lastModifiedBy/>
  <dcterms:modified xsi:type="dcterms:W3CDTF">2018-06-13T10:23:49Z</dcterms:modified>
  <cp:revision>44</cp:revision>
  <dc:subject/>
  <dc:title/>
</cp:coreProperties>
</file>