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13"/>
  </p:handoutMasterIdLst>
  <p:sldIdLst>
    <p:sldId id="256" r:id="rId2"/>
    <p:sldId id="257" r:id="rId3"/>
    <p:sldId id="258" r:id="rId4"/>
    <p:sldId id="262" r:id="rId5"/>
    <p:sldId id="266" r:id="rId6"/>
    <p:sldId id="263" r:id="rId7"/>
    <p:sldId id="267" r:id="rId8"/>
    <p:sldId id="268" r:id="rId9"/>
    <p:sldId id="265" r:id="rId10"/>
    <p:sldId id="260" r:id="rId11"/>
    <p:sldId id="270" r:id="rId12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B3159-6670-4083-AC3C-FEFD986C2879}" type="datetimeFigureOut">
              <a:rPr lang="fi-FI" smtClean="0"/>
              <a:pPr/>
              <a:t>23.11.2018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6CE2B-1F9F-4D6C-8CE3-E8A7163692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792437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4E91-3F86-4AAB-8CB2-3160A88AE2A2}" type="datetimeFigureOut">
              <a:rPr lang="fi-FI" smtClean="0"/>
              <a:pPr/>
              <a:t>23.11.2018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A7F2-24A9-4434-8FA6-42B63F5044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44769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4E91-3F86-4AAB-8CB2-3160A88AE2A2}" type="datetimeFigureOut">
              <a:rPr lang="fi-FI" smtClean="0"/>
              <a:pPr/>
              <a:t>23.11.2018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A7F2-24A9-4434-8FA6-42B63F5044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32563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38171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4E91-3F86-4AAB-8CB2-3160A88AE2A2}" type="datetimeFigureOut">
              <a:rPr lang="fi-FI" smtClean="0"/>
              <a:pPr/>
              <a:t>23.11.2018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A7F2-24A9-4434-8FA6-42B63F5044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65156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4E91-3F86-4AAB-8CB2-3160A88AE2A2}" type="datetimeFigureOut">
              <a:rPr lang="fi-FI" smtClean="0"/>
              <a:pPr/>
              <a:t>23.11.2018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A7F2-24A9-4434-8FA6-42B63F5044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44379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260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260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4E91-3F86-4AAB-8CB2-3160A88AE2A2}" type="datetimeFigureOut">
              <a:rPr lang="fi-FI" smtClean="0"/>
              <a:pPr/>
              <a:t>23.11.2018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A7F2-24A9-4434-8FA6-42B63F5044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65080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00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58200" y="1825625"/>
            <a:ext cx="50400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4E91-3F86-4AAB-8CB2-3160A88AE2A2}" type="datetimeFigureOut">
              <a:rPr lang="fi-FI" smtClean="0"/>
              <a:pPr/>
              <a:t>23.11.2018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A7F2-24A9-4434-8FA6-42B63F5044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02256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2600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04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04000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059787" y="1681163"/>
            <a:ext cx="50400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059788" y="2505075"/>
            <a:ext cx="504000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4E91-3F86-4AAB-8CB2-3160A88AE2A2}" type="datetimeFigureOut">
              <a:rPr lang="fi-FI" smtClean="0"/>
              <a:pPr/>
              <a:t>23.11.2018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A7F2-24A9-4434-8FA6-42B63F5044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19205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4E91-3F86-4AAB-8CB2-3160A88AE2A2}" type="datetimeFigureOut">
              <a:rPr lang="fi-FI" smtClean="0"/>
              <a:pPr/>
              <a:t>23.11.2018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A7F2-24A9-4434-8FA6-42B63F5044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74295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4E91-3F86-4AAB-8CB2-3160A88AE2A2}" type="datetimeFigureOut">
              <a:rPr lang="fi-FI" smtClean="0"/>
              <a:pPr/>
              <a:t>23.11.2018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A7F2-24A9-4434-8FA6-42B63F5044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6645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59234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4E91-3F86-4AAB-8CB2-3160A88AE2A2}" type="datetimeFigureOut">
              <a:rPr lang="fi-FI" smtClean="0"/>
              <a:pPr/>
              <a:t>23.11.2018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A7F2-24A9-4434-8FA6-42B63F5044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06515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922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4E91-3F86-4AAB-8CB2-3160A88AE2A2}" type="datetimeFigureOut">
              <a:rPr lang="fi-FI" smtClean="0"/>
              <a:pPr/>
              <a:t>23.11.2018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A7F2-24A9-4434-8FA6-42B63F5044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16690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260000" cy="3719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F4E91-3F86-4AAB-8CB2-3160A88AE2A2}" type="datetimeFigureOut">
              <a:rPr lang="fi-FI" smtClean="0"/>
              <a:pPr/>
              <a:t>23.11.2018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9A7F2-24A9-4434-8FA6-42B63F5044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11252718" y="0"/>
            <a:ext cx="653550" cy="5432303"/>
          </a:xfrm>
          <a:prstGeom prst="rect">
            <a:avLst/>
          </a:prstGeom>
          <a:solidFill>
            <a:srgbClr val="145E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kstiruutu 7"/>
          <p:cNvSpPr txBox="1"/>
          <p:nvPr/>
        </p:nvSpPr>
        <p:spPr>
          <a:xfrm rot="16200000">
            <a:off x="10539599" y="3648706"/>
            <a:ext cx="2079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www.hamk.fi</a:t>
            </a:r>
            <a:endParaRPr kumimoji="0" lang="fi-FI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2201" y="5851136"/>
            <a:ext cx="1875242" cy="6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513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iisa.harakkamaki@hamk.fi" TargetMode="External"/><Relationship Id="rId2" Type="http://schemas.openxmlformats.org/officeDocument/2006/relationships/hyperlink" Target="mailto:Hanna.naakka@hamk.f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irsi.hentinen@hamk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Effective</a:t>
            </a:r>
            <a:r>
              <a:rPr lang="fi-FI" dirty="0" smtClean="0"/>
              <a:t> </a:t>
            </a:r>
            <a:r>
              <a:rPr lang="fi-FI" smtClean="0"/>
              <a:t>Mentoring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 smtClean="0"/>
              <a:t>Partners:Eskilstuna</a:t>
            </a:r>
            <a:r>
              <a:rPr lang="fi-FI" dirty="0" smtClean="0"/>
              <a:t>, </a:t>
            </a:r>
            <a:r>
              <a:rPr lang="fi-FI" dirty="0" err="1" smtClean="0"/>
              <a:t>Sweden</a:t>
            </a:r>
            <a:r>
              <a:rPr lang="fi-FI" dirty="0" smtClean="0"/>
              <a:t>  and HAMK UAS , Finland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8439" y="-1094635"/>
            <a:ext cx="4334577" cy="3250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749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25965" y="624110"/>
            <a:ext cx="9278648" cy="862945"/>
          </a:xfrm>
        </p:spPr>
        <p:txBody>
          <a:bodyPr/>
          <a:lstStyle/>
          <a:p>
            <a:r>
              <a:rPr lang="fi-FI" dirty="0" err="1" smtClean="0"/>
              <a:t>Funding</a:t>
            </a:r>
            <a:r>
              <a:rPr lang="fi-FI" dirty="0" smtClean="0"/>
              <a:t>  for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project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83855" y="2133599"/>
            <a:ext cx="10220757" cy="394392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ESF </a:t>
            </a:r>
            <a:r>
              <a:rPr lang="en-US" dirty="0"/>
              <a:t>Activity Line 4. Education, Competence and Lifelong Learning</a:t>
            </a:r>
            <a:endParaRPr lang="fi-FI" dirty="0"/>
          </a:p>
          <a:p>
            <a:r>
              <a:rPr lang="en-US" dirty="0"/>
              <a:t>ESF Special Target 9.1. Improving Services Supporting Transfer Phases and Educational </a:t>
            </a:r>
            <a:r>
              <a:rPr lang="en-US" dirty="0" smtClean="0"/>
              <a:t>Equality Municipal</a:t>
            </a:r>
            <a:endParaRPr lang="fi-FI" dirty="0"/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69125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7927" y="3546764"/>
            <a:ext cx="11116685" cy="2863271"/>
          </a:xfrm>
        </p:spPr>
        <p:txBody>
          <a:bodyPr>
            <a:normAutofit/>
          </a:bodyPr>
          <a:lstStyle/>
          <a:p>
            <a:pPr algn="ctr"/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8127" y="1996654"/>
            <a:ext cx="10260000" cy="3719196"/>
          </a:xfrm>
        </p:spPr>
        <p:txBody>
          <a:bodyPr/>
          <a:lstStyle/>
          <a:p>
            <a:pPr marL="0" indent="0">
              <a:buNone/>
            </a:pPr>
            <a:r>
              <a:rPr lang="fi-FI" sz="4000" b="1" dirty="0" smtClean="0"/>
              <a:t>KIITOS MIELENKIINNOSTA </a:t>
            </a:r>
          </a:p>
          <a:p>
            <a:pPr marL="0" indent="0">
              <a:buNone/>
            </a:pPr>
            <a:r>
              <a:rPr lang="fi-FI" sz="4000" b="1" dirty="0" smtClean="0"/>
              <a:t>Vi </a:t>
            </a:r>
            <a:r>
              <a:rPr lang="fi-FI" sz="4000" b="1" dirty="0" err="1" smtClean="0"/>
              <a:t>tackar</a:t>
            </a:r>
            <a:r>
              <a:rPr lang="fi-FI" sz="4000" b="1" dirty="0" smtClean="0"/>
              <a:t> !</a:t>
            </a:r>
          </a:p>
          <a:p>
            <a:pPr marL="0" indent="0">
              <a:buNone/>
            </a:pPr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!</a:t>
            </a:r>
          </a:p>
          <a:p>
            <a:pPr marL="0" indent="0">
              <a:buNone/>
            </a:pPr>
            <a:r>
              <a:rPr lang="fi-FI" dirty="0" smtClean="0"/>
              <a:t>ESR </a:t>
            </a:r>
            <a:r>
              <a:rPr lang="fi-FI" dirty="0" err="1" smtClean="0"/>
              <a:t>Toimintalina</a:t>
            </a:r>
            <a:r>
              <a:rPr lang="fi-FI" dirty="0" smtClean="0"/>
              <a:t> 9.1 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579" y="581599"/>
            <a:ext cx="3641317" cy="485861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589" y="5270803"/>
            <a:ext cx="1261981" cy="890093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833" y="4447772"/>
            <a:ext cx="3724979" cy="171312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437" y="4882385"/>
            <a:ext cx="1079086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035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Partners: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97527" y="1671782"/>
            <a:ext cx="11074400" cy="473825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r>
              <a:rPr lang="en-US" sz="2800" b="1" dirty="0"/>
              <a:t>S:t </a:t>
            </a:r>
            <a:r>
              <a:rPr lang="en-US" sz="2800" b="1" dirty="0" err="1"/>
              <a:t>Eskils</a:t>
            </a:r>
            <a:r>
              <a:rPr lang="en-US" sz="2800" b="1" dirty="0"/>
              <a:t> Gymnasium, </a:t>
            </a:r>
            <a:r>
              <a:rPr lang="en-US" sz="2800" b="1" dirty="0" smtClean="0"/>
              <a:t>Eskilstuna, Sweden</a:t>
            </a:r>
            <a:r>
              <a:rPr lang="en-US" sz="2800" dirty="0" smtClean="0"/>
              <a:t> </a:t>
            </a:r>
            <a:endParaRPr lang="fi-FI" sz="2800" dirty="0"/>
          </a:p>
          <a:p>
            <a:r>
              <a:rPr lang="en-US" sz="2800" dirty="0"/>
              <a:t>Target group: Newly arrived </a:t>
            </a:r>
            <a:r>
              <a:rPr lang="en-US" sz="2800" dirty="0" smtClean="0"/>
              <a:t>refugees</a:t>
            </a:r>
            <a:r>
              <a:rPr lang="en-US" sz="2800" dirty="0"/>
              <a:t>, at risk of falling out of school</a:t>
            </a:r>
            <a:endParaRPr lang="fi-FI" sz="2800" dirty="0"/>
          </a:p>
          <a:p>
            <a:r>
              <a:rPr lang="en-US" sz="2800" dirty="0" err="1"/>
              <a:t>Häme</a:t>
            </a:r>
            <a:r>
              <a:rPr lang="en-US" sz="2800" dirty="0"/>
              <a:t> University of Applied Sciences, </a:t>
            </a:r>
            <a:r>
              <a:rPr lang="en-US" sz="2800" dirty="0" err="1"/>
              <a:t>Hämeenlinna</a:t>
            </a:r>
            <a:r>
              <a:rPr lang="en-US" sz="2800" dirty="0"/>
              <a:t>, </a:t>
            </a:r>
            <a:r>
              <a:rPr lang="en-US" sz="2800" b="1" dirty="0"/>
              <a:t>Finland (HAMK</a:t>
            </a:r>
            <a:r>
              <a:rPr lang="en-US" sz="2800" dirty="0"/>
              <a:t>).</a:t>
            </a:r>
            <a:endParaRPr lang="fi-FI" sz="2800" dirty="0"/>
          </a:p>
          <a:p>
            <a:r>
              <a:rPr lang="en-US" sz="2800" dirty="0"/>
              <a:t>Target group in Finland: +15 years, at risk of falling out of school</a:t>
            </a:r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2467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Transnational collaboration objectives: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39636" y="2133599"/>
            <a:ext cx="9564976" cy="39439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Creating </a:t>
            </a:r>
            <a:r>
              <a:rPr lang="en-US" sz="2800" dirty="0"/>
              <a:t>an effective model of mentoring ready to </a:t>
            </a:r>
            <a:r>
              <a:rPr lang="en-US" sz="2800" dirty="0" smtClean="0"/>
              <a:t>be implemented in </a:t>
            </a:r>
            <a:r>
              <a:rPr lang="en-US" sz="2800" dirty="0"/>
              <a:t>practice by transnational partners. Implementation of mentoring pilots 2017 -2019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Creating a  mentor-education for the mentors </a:t>
            </a:r>
          </a:p>
          <a:p>
            <a:r>
              <a:rPr lang="en-US" sz="2800" dirty="0" smtClean="0"/>
              <a:t>Dissemination of good practices 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xmlns="" val="4476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86183" y="387928"/>
            <a:ext cx="8918430" cy="544946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Hämeenlinna</a:t>
            </a:r>
            <a:r>
              <a:rPr lang="en-US" b="1" dirty="0"/>
              <a:t> </a:t>
            </a:r>
            <a:r>
              <a:rPr lang="en-US" b="1" dirty="0" smtClean="0"/>
              <a:t>pilots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2509" y="1366982"/>
            <a:ext cx="11776365" cy="508923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Pilot in </a:t>
            </a:r>
            <a:r>
              <a:rPr lang="en-US" sz="3000" dirty="0"/>
              <a:t>spring 2018 with a group of newly arrived refugees in basic education</a:t>
            </a:r>
            <a:r>
              <a:rPr lang="en-US" sz="3000" dirty="0" smtClean="0"/>
              <a:t>.</a:t>
            </a:r>
            <a:endParaRPr lang="fi-FI" sz="3000" dirty="0"/>
          </a:p>
          <a:p>
            <a:pPr lvl="2"/>
            <a:r>
              <a:rPr lang="en-US" sz="3000" dirty="0"/>
              <a:t>Individual and group mentoring (</a:t>
            </a:r>
            <a:r>
              <a:rPr lang="en-US" sz="3000" dirty="0" smtClean="0"/>
              <a:t>12 </a:t>
            </a:r>
            <a:r>
              <a:rPr lang="en-US" sz="3000" dirty="0"/>
              <a:t>young people/students) </a:t>
            </a:r>
            <a:endParaRPr lang="fi-FI" sz="3000" dirty="0"/>
          </a:p>
          <a:p>
            <a:pPr lvl="2"/>
            <a:r>
              <a:rPr lang="en-US" sz="3000" dirty="0" smtClean="0"/>
              <a:t>Mentor </a:t>
            </a:r>
            <a:r>
              <a:rPr lang="en-US" sz="3000" dirty="0"/>
              <a:t>education and </a:t>
            </a:r>
            <a:r>
              <a:rPr lang="en-US" sz="3000" dirty="0" smtClean="0"/>
              <a:t>support for mentors  </a:t>
            </a:r>
            <a:r>
              <a:rPr lang="en-US" sz="3000" dirty="0"/>
              <a:t>during </a:t>
            </a:r>
            <a:r>
              <a:rPr lang="en-US" sz="3000" dirty="0" smtClean="0"/>
              <a:t>mentoring process</a:t>
            </a:r>
            <a:r>
              <a:rPr lang="en-US" sz="3000" dirty="0"/>
              <a:t> </a:t>
            </a:r>
            <a:r>
              <a:rPr lang="en-US" sz="3000" dirty="0" smtClean="0"/>
              <a:t>(10 mentors) </a:t>
            </a:r>
            <a:endParaRPr lang="fi-FI" sz="3000" dirty="0"/>
          </a:p>
          <a:p>
            <a:pPr lvl="2"/>
            <a:r>
              <a:rPr lang="en-US" sz="3000" dirty="0" smtClean="0"/>
              <a:t>Concentrating </a:t>
            </a:r>
            <a:r>
              <a:rPr lang="en-US" sz="3000" dirty="0"/>
              <a:t>on students´ goals during mentoring process</a:t>
            </a:r>
            <a:endParaRPr lang="fi-FI" sz="3000" dirty="0"/>
          </a:p>
          <a:p>
            <a:pPr lvl="2"/>
            <a:r>
              <a:rPr lang="en-US" sz="3000" dirty="0"/>
              <a:t>Feedback gathered from students and </a:t>
            </a:r>
            <a:r>
              <a:rPr lang="en-US" sz="3000" dirty="0" smtClean="0"/>
              <a:t>mentors</a:t>
            </a:r>
            <a:endParaRPr lang="fi-FI" sz="3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424274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Present</a:t>
            </a:r>
            <a:r>
              <a:rPr lang="fi-FI" dirty="0" smtClean="0"/>
              <a:t> </a:t>
            </a:r>
            <a:r>
              <a:rPr lang="fi-FI" dirty="0" err="1" smtClean="0"/>
              <a:t>pilots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48355" y="1542553"/>
            <a:ext cx="10256257" cy="4368669"/>
          </a:xfrm>
        </p:spPr>
        <p:txBody>
          <a:bodyPr>
            <a:normAutofit fontScale="77500" lnSpcReduction="20000"/>
          </a:bodyPr>
          <a:lstStyle/>
          <a:p>
            <a:r>
              <a:rPr lang="fi-FI" b="1" dirty="0" smtClean="0"/>
              <a:t>Tavastia </a:t>
            </a:r>
            <a:r>
              <a:rPr lang="fi-FI" b="1" dirty="0" err="1" smtClean="0"/>
              <a:t>Vocational</a:t>
            </a:r>
            <a:r>
              <a:rPr lang="fi-FI" b="1" dirty="0" smtClean="0"/>
              <a:t> college:</a:t>
            </a:r>
          </a:p>
          <a:p>
            <a:r>
              <a:rPr lang="fi-FI" dirty="0" err="1" smtClean="0"/>
              <a:t>Transition</a:t>
            </a:r>
            <a:r>
              <a:rPr lang="fi-FI" dirty="0" smtClean="0"/>
              <a:t> </a:t>
            </a:r>
            <a:r>
              <a:rPr lang="fi-FI" dirty="0" err="1" smtClean="0"/>
              <a:t>stage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r>
              <a:rPr lang="fi-FI" dirty="0" smtClean="0"/>
              <a:t> 16 </a:t>
            </a:r>
            <a:r>
              <a:rPr lang="fi-FI" dirty="0" err="1" smtClean="0"/>
              <a:t>yrs</a:t>
            </a:r>
            <a:r>
              <a:rPr lang="fi-FI" dirty="0" smtClean="0"/>
              <a:t> ( </a:t>
            </a:r>
            <a:r>
              <a:rPr lang="fi-FI" dirty="0" err="1" smtClean="0"/>
              <a:t>graduaded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comprehensive</a:t>
            </a:r>
            <a:r>
              <a:rPr lang="fi-FI" dirty="0" smtClean="0"/>
              <a:t> </a:t>
            </a:r>
            <a:r>
              <a:rPr lang="fi-FI" dirty="0" err="1" smtClean="0"/>
              <a:t>school</a:t>
            </a:r>
            <a:r>
              <a:rPr lang="fi-FI" dirty="0" smtClean="0"/>
              <a:t>,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in </a:t>
            </a:r>
            <a:r>
              <a:rPr lang="fi-FI" dirty="0" err="1" smtClean="0"/>
              <a:t>upper</a:t>
            </a:r>
            <a:r>
              <a:rPr lang="fi-FI" dirty="0" smtClean="0"/>
              <a:t> </a:t>
            </a:r>
            <a:r>
              <a:rPr lang="fi-FI" dirty="0" err="1" smtClean="0"/>
              <a:t>secondary</a:t>
            </a:r>
            <a:r>
              <a:rPr lang="fi-FI" dirty="0" smtClean="0"/>
              <a:t> </a:t>
            </a:r>
            <a:r>
              <a:rPr lang="fi-FI" dirty="0" err="1" smtClean="0"/>
              <a:t>school</a:t>
            </a:r>
            <a:r>
              <a:rPr lang="fi-FI" dirty="0" smtClean="0"/>
              <a:t>)</a:t>
            </a:r>
          </a:p>
          <a:p>
            <a:r>
              <a:rPr lang="fi-FI" dirty="0" smtClean="0"/>
              <a:t>Three </a:t>
            </a:r>
            <a:r>
              <a:rPr lang="fi-FI" dirty="0" err="1" smtClean="0"/>
              <a:t>pilot</a:t>
            </a:r>
            <a:r>
              <a:rPr lang="fi-FI" dirty="0" smtClean="0"/>
              <a:t> </a:t>
            </a:r>
            <a:r>
              <a:rPr lang="fi-FI" dirty="0" err="1" smtClean="0"/>
              <a:t>groups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Mentors</a:t>
            </a:r>
            <a:r>
              <a:rPr lang="fi-FI" dirty="0" smtClean="0"/>
              <a:t>: </a:t>
            </a:r>
          </a:p>
          <a:p>
            <a:pPr lvl="1"/>
            <a:r>
              <a:rPr lang="fi-FI" dirty="0" smtClean="0"/>
              <a:t>3rd </a:t>
            </a:r>
            <a:r>
              <a:rPr lang="fi-FI" dirty="0" err="1" smtClean="0"/>
              <a:t>year</a:t>
            </a:r>
            <a:r>
              <a:rPr lang="fi-FI" dirty="0" smtClean="0"/>
              <a:t> </a:t>
            </a:r>
            <a:r>
              <a:rPr lang="fi-FI" dirty="0" err="1" smtClean="0"/>
              <a:t>voctional</a:t>
            </a:r>
            <a:r>
              <a:rPr lang="fi-FI" dirty="0" smtClean="0"/>
              <a:t> college </a:t>
            </a:r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Tavastia</a:t>
            </a:r>
          </a:p>
          <a:p>
            <a:pPr lvl="1"/>
            <a:r>
              <a:rPr lang="fi-FI" dirty="0" smtClean="0"/>
              <a:t>3rd </a:t>
            </a:r>
            <a:r>
              <a:rPr lang="fi-FI" dirty="0" err="1" smtClean="0"/>
              <a:t>year</a:t>
            </a:r>
            <a:r>
              <a:rPr lang="fi-FI" dirty="0" smtClean="0"/>
              <a:t> </a:t>
            </a:r>
            <a:r>
              <a:rPr lang="fi-FI" dirty="0" err="1" smtClean="0"/>
              <a:t>nurse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/>
              <a:t> </a:t>
            </a:r>
            <a:r>
              <a:rPr lang="fi-FI" dirty="0" smtClean="0"/>
              <a:t>HAMK</a:t>
            </a:r>
          </a:p>
          <a:p>
            <a:pPr lvl="1"/>
            <a:r>
              <a:rPr lang="fi-FI" dirty="0" smtClean="0"/>
              <a:t>2nd </a:t>
            </a:r>
            <a:r>
              <a:rPr lang="fi-FI" dirty="0" err="1" smtClean="0"/>
              <a:t>year</a:t>
            </a:r>
            <a:r>
              <a:rPr lang="fi-FI" dirty="0" smtClean="0"/>
              <a:t> </a:t>
            </a:r>
            <a:r>
              <a:rPr lang="fi-FI" dirty="0" err="1" smtClean="0"/>
              <a:t>social</a:t>
            </a:r>
            <a:r>
              <a:rPr lang="fi-FI" dirty="0" smtClean="0"/>
              <a:t> </a:t>
            </a:r>
            <a:r>
              <a:rPr lang="fi-FI" dirty="0" err="1" smtClean="0"/>
              <a:t>service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endParaRPr lang="fi-FI" dirty="0" smtClean="0"/>
          </a:p>
          <a:p>
            <a:r>
              <a:rPr lang="fi-FI" b="1" dirty="0" smtClean="0"/>
              <a:t>Forssa </a:t>
            </a:r>
            <a:r>
              <a:rPr lang="fi-FI" b="1" dirty="0" err="1" smtClean="0"/>
              <a:t>Vocational</a:t>
            </a:r>
            <a:r>
              <a:rPr lang="fi-FI" b="1" dirty="0" smtClean="0"/>
              <a:t> college:</a:t>
            </a:r>
          </a:p>
          <a:p>
            <a:r>
              <a:rPr lang="fi-FI" dirty="0" smtClean="0"/>
              <a:t>1 </a:t>
            </a:r>
            <a:r>
              <a:rPr lang="fi-FI" dirty="0" err="1" smtClean="0"/>
              <a:t>pilot</a:t>
            </a:r>
            <a:r>
              <a:rPr lang="fi-FI" dirty="0" smtClean="0"/>
              <a:t> </a:t>
            </a:r>
            <a:r>
              <a:rPr lang="fi-FI" dirty="0" err="1"/>
              <a:t>Transition</a:t>
            </a:r>
            <a:r>
              <a:rPr lang="fi-FI" dirty="0"/>
              <a:t> </a:t>
            </a:r>
            <a:r>
              <a:rPr lang="fi-FI" dirty="0" err="1"/>
              <a:t>stage</a:t>
            </a:r>
            <a:r>
              <a:rPr lang="fi-FI" dirty="0"/>
              <a:t> </a:t>
            </a:r>
            <a:r>
              <a:rPr lang="fi-FI" dirty="0" err="1"/>
              <a:t>students</a:t>
            </a:r>
            <a:r>
              <a:rPr lang="fi-FI" dirty="0"/>
              <a:t> </a:t>
            </a:r>
            <a:endParaRPr lang="fi-FI" dirty="0" smtClean="0"/>
          </a:p>
          <a:p>
            <a:r>
              <a:rPr lang="fi-FI" dirty="0" err="1" smtClean="0"/>
              <a:t>Mentors</a:t>
            </a:r>
            <a:r>
              <a:rPr lang="fi-FI" dirty="0"/>
              <a:t>: 3rd </a:t>
            </a:r>
            <a:r>
              <a:rPr lang="fi-FI" dirty="0" err="1"/>
              <a:t>year</a:t>
            </a:r>
            <a:r>
              <a:rPr lang="fi-FI" dirty="0"/>
              <a:t> </a:t>
            </a:r>
            <a:r>
              <a:rPr lang="fi-FI" dirty="0" err="1"/>
              <a:t>voctional</a:t>
            </a:r>
            <a:r>
              <a:rPr lang="fi-FI" dirty="0"/>
              <a:t> </a:t>
            </a:r>
            <a:r>
              <a:rPr lang="fi-FI" dirty="0" smtClean="0"/>
              <a:t>college and </a:t>
            </a:r>
            <a:r>
              <a:rPr lang="en-US" dirty="0"/>
              <a:t>3rd year nurse students from HAMK</a:t>
            </a:r>
          </a:p>
          <a:p>
            <a:r>
              <a:rPr lang="fi-FI" b="1" dirty="0" smtClean="0"/>
              <a:t>HAMK </a:t>
            </a:r>
            <a:r>
              <a:rPr lang="fi-FI" b="1" dirty="0" err="1" smtClean="0"/>
              <a:t>University</a:t>
            </a:r>
            <a:r>
              <a:rPr lang="fi-FI" b="1" dirty="0" smtClean="0"/>
              <a:t> of </a:t>
            </a:r>
            <a:r>
              <a:rPr lang="fi-FI" b="1" dirty="0" err="1" smtClean="0"/>
              <a:t>Applied</a:t>
            </a:r>
            <a:r>
              <a:rPr lang="fi-FI" b="1" dirty="0" smtClean="0"/>
              <a:t> Sciences</a:t>
            </a:r>
          </a:p>
          <a:p>
            <a:pPr lvl="1"/>
            <a:r>
              <a:rPr lang="fi-FI" dirty="0" err="1" smtClean="0"/>
              <a:t>Study</a:t>
            </a:r>
            <a:r>
              <a:rPr lang="fi-FI" dirty="0" smtClean="0"/>
              <a:t> </a:t>
            </a:r>
            <a:r>
              <a:rPr lang="fi-FI" dirty="0" err="1" smtClean="0"/>
              <a:t>path</a:t>
            </a:r>
            <a:r>
              <a:rPr lang="fi-FI" dirty="0" smtClean="0"/>
              <a:t> and  </a:t>
            </a:r>
            <a:r>
              <a:rPr lang="fi-FI" dirty="0" err="1" smtClean="0"/>
              <a:t>career</a:t>
            </a:r>
            <a:r>
              <a:rPr lang="fi-FI" dirty="0" smtClean="0"/>
              <a:t> </a:t>
            </a:r>
            <a:r>
              <a:rPr lang="fi-FI" dirty="0" err="1" smtClean="0"/>
              <a:t>mentoring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4th </a:t>
            </a:r>
            <a:r>
              <a:rPr lang="fi-FI" dirty="0" err="1" smtClean="0"/>
              <a:t>year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r>
              <a:rPr lang="fi-FI" dirty="0" smtClean="0"/>
              <a:t> to 1st </a:t>
            </a:r>
            <a:r>
              <a:rPr lang="fi-FI" dirty="0" err="1" smtClean="0"/>
              <a:t>year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047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Hämeenlinna </a:t>
            </a:r>
            <a:r>
              <a:rPr lang="fi-FI" dirty="0" err="1" smtClean="0"/>
              <a:t>good</a:t>
            </a:r>
            <a:r>
              <a:rPr lang="fi-FI" dirty="0" smtClean="0"/>
              <a:t> </a:t>
            </a:r>
            <a:r>
              <a:rPr lang="fi-FI" dirty="0" err="1" smtClean="0"/>
              <a:t>practices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87826" y="1905000"/>
            <a:ext cx="9949215" cy="465281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fi-FI" sz="2800" b="1" dirty="0" err="1" smtClean="0"/>
              <a:t>Individual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level</a:t>
            </a:r>
            <a:r>
              <a:rPr lang="fi-FI" sz="28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fi-FI" sz="2800" dirty="0" err="1" smtClean="0"/>
              <a:t>Personalized</a:t>
            </a:r>
            <a:r>
              <a:rPr lang="fi-FI" sz="2800" dirty="0" smtClean="0"/>
              <a:t> </a:t>
            </a:r>
            <a:r>
              <a:rPr lang="fi-FI" sz="2800" dirty="0" err="1" smtClean="0"/>
              <a:t>support</a:t>
            </a:r>
            <a:r>
              <a:rPr lang="fi-FI" sz="28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fi-FI" sz="2800" dirty="0" err="1" smtClean="0"/>
              <a:t>Clear</a:t>
            </a:r>
            <a:r>
              <a:rPr lang="fi-FI" sz="2800" dirty="0" smtClean="0"/>
              <a:t> </a:t>
            </a:r>
            <a:r>
              <a:rPr lang="fi-FI" sz="2800" dirty="0" err="1" smtClean="0"/>
              <a:t>goals</a:t>
            </a:r>
            <a:r>
              <a:rPr lang="fi-FI" sz="2800" dirty="0" smtClean="0"/>
              <a:t> </a:t>
            </a:r>
            <a:r>
              <a:rPr lang="fi-FI" sz="2800" dirty="0" err="1" smtClean="0"/>
              <a:t>based</a:t>
            </a:r>
            <a:r>
              <a:rPr lang="fi-FI" sz="2800" dirty="0" smtClean="0"/>
              <a:t> on </a:t>
            </a:r>
            <a:r>
              <a:rPr lang="fi-FI" sz="2800" dirty="0" err="1" smtClean="0"/>
              <a:t>youngsters´own</a:t>
            </a:r>
            <a:r>
              <a:rPr lang="fi-FI" sz="2800" dirty="0" smtClean="0"/>
              <a:t> </a:t>
            </a:r>
            <a:r>
              <a:rPr lang="fi-FI" sz="2800" dirty="0" err="1" smtClean="0"/>
              <a:t>needs</a:t>
            </a:r>
            <a:r>
              <a:rPr lang="fi-FI" sz="2800" dirty="0" smtClean="0"/>
              <a:t> </a:t>
            </a:r>
            <a:r>
              <a:rPr lang="fi-FI" sz="2800" dirty="0" err="1" smtClean="0"/>
              <a:t>during</a:t>
            </a:r>
            <a:r>
              <a:rPr lang="fi-FI" sz="2800" dirty="0" smtClean="0"/>
              <a:t>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mentoring</a:t>
            </a:r>
            <a:r>
              <a:rPr lang="fi-FI" sz="2800" dirty="0" smtClean="0"/>
              <a:t> </a:t>
            </a:r>
            <a:r>
              <a:rPr lang="fi-FI" sz="2800" dirty="0" err="1" smtClean="0"/>
              <a:t>process</a:t>
            </a:r>
            <a:endParaRPr lang="fi-FI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Concentrating on every </a:t>
            </a:r>
            <a:r>
              <a:rPr lang="en-US" sz="2800" dirty="0"/>
              <a:t>day living skills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Strengthening the motivation and commitment </a:t>
            </a:r>
            <a:r>
              <a:rPr lang="en-US" sz="2800" dirty="0"/>
              <a:t>to studies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Building educational/study path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Career choices </a:t>
            </a:r>
          </a:p>
          <a:p>
            <a:pPr>
              <a:lnSpc>
                <a:spcPct val="150000"/>
              </a:lnSpc>
            </a:pPr>
            <a:r>
              <a:rPr lang="fi-FI" sz="2800" dirty="0" err="1" smtClean="0"/>
              <a:t>Signed</a:t>
            </a:r>
            <a:r>
              <a:rPr lang="fi-FI" sz="2800" dirty="0" smtClean="0"/>
              <a:t> </a:t>
            </a:r>
            <a:r>
              <a:rPr lang="fi-FI" sz="2800" dirty="0" err="1" smtClean="0"/>
              <a:t>mentoring</a:t>
            </a:r>
            <a:r>
              <a:rPr lang="fi-FI" sz="2800" dirty="0" smtClean="0"/>
              <a:t> </a:t>
            </a:r>
            <a:r>
              <a:rPr lang="fi-FI" sz="2800" dirty="0" err="1" smtClean="0"/>
              <a:t>agreement</a:t>
            </a:r>
            <a:r>
              <a:rPr lang="fi-FI" sz="2800" dirty="0" smtClean="0"/>
              <a:t> </a:t>
            </a:r>
            <a:endParaRPr lang="fi-FI" sz="2800" dirty="0"/>
          </a:p>
          <a:p>
            <a:pPr>
              <a:lnSpc>
                <a:spcPct val="150000"/>
              </a:lnSpc>
            </a:pPr>
            <a:r>
              <a:rPr lang="fi-FI" sz="2800" dirty="0" err="1" smtClean="0"/>
              <a:t>Defined</a:t>
            </a:r>
            <a:r>
              <a:rPr lang="fi-FI" sz="2800" dirty="0" smtClean="0"/>
              <a:t> </a:t>
            </a:r>
            <a:r>
              <a:rPr lang="fi-FI" sz="2800" dirty="0" err="1" smtClean="0"/>
              <a:t>period</a:t>
            </a:r>
            <a:r>
              <a:rPr lang="fi-FI" sz="2800" dirty="0" smtClean="0"/>
              <a:t> for </a:t>
            </a:r>
            <a:r>
              <a:rPr lang="fi-FI" sz="2800" dirty="0" err="1" smtClean="0"/>
              <a:t>co-operation</a:t>
            </a:r>
            <a:endParaRPr lang="fi-FI" sz="2800" dirty="0" smtClean="0"/>
          </a:p>
          <a:p>
            <a:pPr marL="0" indent="0">
              <a:lnSpc>
                <a:spcPct val="150000"/>
              </a:lnSpc>
              <a:buNone/>
            </a:pPr>
            <a:endParaRPr lang="fi-FI" sz="2800" dirty="0" smtClean="0"/>
          </a:p>
          <a:p>
            <a:pPr marL="0" indent="0">
              <a:buNone/>
            </a:pPr>
            <a:endParaRPr lang="fi-FI" sz="2800" dirty="0" smtClean="0"/>
          </a:p>
          <a:p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3285">
            <a:off x="9964188" y="592809"/>
            <a:ext cx="1625095" cy="26243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899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Hämeenlinna good practices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42553" y="1598212"/>
            <a:ext cx="9962059" cy="4643562"/>
          </a:xfrm>
        </p:spPr>
        <p:txBody>
          <a:bodyPr>
            <a:normAutofit/>
          </a:bodyPr>
          <a:lstStyle/>
          <a:p>
            <a:r>
              <a:rPr lang="fi-FI" b="1" dirty="0" err="1" smtClean="0"/>
              <a:t>Mentor</a:t>
            </a:r>
            <a:r>
              <a:rPr lang="fi-FI" b="1" dirty="0" smtClean="0"/>
              <a:t> </a:t>
            </a:r>
            <a:r>
              <a:rPr lang="fi-FI" b="1" dirty="0" err="1" smtClean="0"/>
              <a:t>level</a:t>
            </a:r>
            <a:r>
              <a:rPr lang="fi-FI" b="1" dirty="0" smtClean="0"/>
              <a:t>:</a:t>
            </a:r>
          </a:p>
          <a:p>
            <a:pPr lvl="1"/>
            <a:r>
              <a:rPr lang="fi-FI" sz="2400" dirty="0" err="1" smtClean="0"/>
              <a:t>Mentor</a:t>
            </a:r>
            <a:r>
              <a:rPr lang="fi-FI" sz="2400" dirty="0" smtClean="0"/>
              <a:t> </a:t>
            </a:r>
            <a:r>
              <a:rPr lang="fi-FI" sz="2400" dirty="0" err="1" smtClean="0"/>
              <a:t>education</a:t>
            </a:r>
            <a:endParaRPr lang="fi-FI" sz="2400" dirty="0"/>
          </a:p>
          <a:p>
            <a:pPr lvl="1"/>
            <a:r>
              <a:rPr lang="fi-FI" sz="2400" dirty="0" err="1" smtClean="0"/>
              <a:t>Support</a:t>
            </a:r>
            <a:r>
              <a:rPr lang="fi-FI" sz="2400" dirty="0" smtClean="0"/>
              <a:t> </a:t>
            </a:r>
            <a:r>
              <a:rPr lang="fi-FI" sz="2400" dirty="0" err="1" smtClean="0"/>
              <a:t>during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mentoring</a:t>
            </a:r>
            <a:r>
              <a:rPr lang="fi-FI" sz="2400" dirty="0" smtClean="0"/>
              <a:t> </a:t>
            </a:r>
            <a:r>
              <a:rPr lang="fi-FI" sz="2400" dirty="0" err="1" smtClean="0"/>
              <a:t>process</a:t>
            </a:r>
            <a:endParaRPr lang="fi-FI" sz="2400" dirty="0" smtClean="0"/>
          </a:p>
          <a:p>
            <a:pPr lvl="1"/>
            <a:r>
              <a:rPr lang="fi-FI" sz="2400" dirty="0" err="1" smtClean="0"/>
              <a:t>Experience</a:t>
            </a:r>
            <a:r>
              <a:rPr lang="fi-FI" sz="2400" dirty="0" smtClean="0"/>
              <a:t> and </a:t>
            </a:r>
            <a:r>
              <a:rPr lang="fi-FI" sz="2400" dirty="0" err="1" smtClean="0"/>
              <a:t>skills</a:t>
            </a:r>
            <a:r>
              <a:rPr lang="fi-FI" sz="2400" dirty="0" smtClean="0"/>
              <a:t> for </a:t>
            </a:r>
            <a:r>
              <a:rPr lang="fi-FI" sz="2400" dirty="0" err="1" smtClean="0"/>
              <a:t>mentoring</a:t>
            </a:r>
            <a:r>
              <a:rPr lang="fi-FI" sz="2400" dirty="0" smtClean="0"/>
              <a:t> and </a:t>
            </a:r>
            <a:r>
              <a:rPr lang="fi-FI" sz="2400" dirty="0" err="1" smtClean="0"/>
              <a:t>guiding</a:t>
            </a:r>
            <a:endParaRPr lang="fi-FI" sz="2400" dirty="0" smtClean="0"/>
          </a:p>
          <a:p>
            <a:pPr lvl="1"/>
            <a:r>
              <a:rPr lang="fi-FI" sz="2400" dirty="0" err="1" smtClean="0"/>
              <a:t>Part</a:t>
            </a:r>
            <a:r>
              <a:rPr lang="fi-FI" sz="2400" dirty="0" smtClean="0"/>
              <a:t> of </a:t>
            </a:r>
            <a:r>
              <a:rPr lang="fi-FI" sz="2400" dirty="0" err="1" smtClean="0"/>
              <a:t>official</a:t>
            </a:r>
            <a:r>
              <a:rPr lang="fi-FI" sz="2400" dirty="0" smtClean="0"/>
              <a:t> </a:t>
            </a:r>
            <a:r>
              <a:rPr lang="fi-FI" sz="2400" dirty="0" err="1" smtClean="0"/>
              <a:t>studies</a:t>
            </a:r>
            <a:endParaRPr lang="fi-FI" sz="2400" dirty="0" smtClean="0"/>
          </a:p>
          <a:p>
            <a:pPr lvl="1"/>
            <a:r>
              <a:rPr lang="fi-FI" sz="2400" dirty="0" err="1" smtClean="0"/>
              <a:t>Working</a:t>
            </a:r>
            <a:r>
              <a:rPr lang="fi-FI" sz="2400" dirty="0" smtClean="0"/>
              <a:t> </a:t>
            </a:r>
            <a:r>
              <a:rPr lang="fi-FI" sz="2400" dirty="0" err="1" smtClean="0"/>
              <a:t>individually</a:t>
            </a:r>
            <a:r>
              <a:rPr lang="fi-FI" sz="2400" dirty="0" smtClean="0"/>
              <a:t> and in </a:t>
            </a:r>
            <a:r>
              <a:rPr lang="fi-FI" sz="2400" dirty="0" err="1" smtClean="0"/>
              <a:t>small</a:t>
            </a:r>
            <a:r>
              <a:rPr lang="fi-FI" sz="2400" dirty="0" smtClean="0"/>
              <a:t> </a:t>
            </a:r>
            <a:r>
              <a:rPr lang="fi-FI" sz="2400" dirty="0" err="1" smtClean="0"/>
              <a:t>groups</a:t>
            </a:r>
            <a:endParaRPr lang="fi-FI" sz="2400" dirty="0" smtClean="0"/>
          </a:p>
          <a:p>
            <a:pPr lvl="1"/>
            <a:r>
              <a:rPr lang="fi-FI" sz="2400" dirty="0" smtClean="0"/>
              <a:t>Learning </a:t>
            </a:r>
            <a:r>
              <a:rPr lang="fi-FI" sz="2400" dirty="0" err="1" smtClean="0"/>
              <a:t>experience</a:t>
            </a:r>
            <a:r>
              <a:rPr lang="fi-FI" sz="2400" dirty="0" smtClean="0"/>
              <a:t> </a:t>
            </a:r>
            <a:r>
              <a:rPr lang="fi-FI" sz="2400" dirty="0" err="1" smtClean="0"/>
              <a:t>also</a:t>
            </a:r>
            <a:r>
              <a:rPr lang="fi-FI" sz="2400" dirty="0" smtClean="0"/>
              <a:t> for </a:t>
            </a:r>
            <a:r>
              <a:rPr lang="fi-FI" sz="2400" dirty="0" err="1" smtClean="0"/>
              <a:t>mentors</a:t>
            </a:r>
            <a:endParaRPr lang="fi-FI" sz="2400" dirty="0" smtClean="0"/>
          </a:p>
          <a:p>
            <a:pPr marL="457200" lvl="1" indent="0">
              <a:buNone/>
            </a:pPr>
            <a:endParaRPr lang="fi-FI" sz="2400" dirty="0"/>
          </a:p>
          <a:p>
            <a:endParaRPr lang="en-US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603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338" y="5211937"/>
            <a:ext cx="2932430" cy="164606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63040" y="2075290"/>
            <a:ext cx="10041572" cy="3835932"/>
          </a:xfrm>
        </p:spPr>
        <p:txBody>
          <a:bodyPr/>
          <a:lstStyle/>
          <a:p>
            <a:r>
              <a:rPr lang="en-US" b="1" dirty="0"/>
              <a:t>School level:</a:t>
            </a:r>
          </a:p>
          <a:p>
            <a:r>
              <a:rPr lang="en-US" sz="2400" dirty="0"/>
              <a:t>Low </a:t>
            </a:r>
            <a:r>
              <a:rPr lang="en-US" sz="2400" dirty="0" smtClean="0"/>
              <a:t>threshold </a:t>
            </a:r>
            <a:r>
              <a:rPr lang="en-US" sz="2400" dirty="0"/>
              <a:t>support for those at risk to </a:t>
            </a:r>
            <a:r>
              <a:rPr lang="en-US" sz="2400" dirty="0" smtClean="0"/>
              <a:t>drop </a:t>
            </a:r>
            <a:r>
              <a:rPr lang="en-US" sz="2400" dirty="0"/>
              <a:t>out of school</a:t>
            </a:r>
          </a:p>
          <a:p>
            <a:r>
              <a:rPr lang="en-US" sz="2400" dirty="0"/>
              <a:t>Working  in the  small groups</a:t>
            </a:r>
          </a:p>
          <a:p>
            <a:r>
              <a:rPr lang="en-US" sz="2400" dirty="0"/>
              <a:t>Objectives for mentoring were defined partially with the teacher</a:t>
            </a:r>
          </a:p>
          <a:p>
            <a:r>
              <a:rPr lang="en-US" sz="2400" dirty="0"/>
              <a:t>Part of the school´s operating model, commitment of </a:t>
            </a:r>
            <a:r>
              <a:rPr lang="en-US" sz="2400" dirty="0" smtClean="0"/>
              <a:t>administration, </a:t>
            </a:r>
            <a:r>
              <a:rPr lang="en-US" sz="2400" dirty="0"/>
              <a:t>teachers and student support services (study </a:t>
            </a:r>
            <a:r>
              <a:rPr lang="en-US" sz="2400" dirty="0" smtClean="0"/>
              <a:t>counselor, </a:t>
            </a:r>
            <a:r>
              <a:rPr lang="en-US" sz="2400" dirty="0"/>
              <a:t>social worker, other support services)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1377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More </a:t>
            </a:r>
            <a:r>
              <a:rPr lang="fi-FI" dirty="0" err="1" smtClean="0"/>
              <a:t>information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Hanna Naakka </a:t>
            </a:r>
          </a:p>
          <a:p>
            <a:pPr lvl="1"/>
            <a:r>
              <a:rPr lang="fi-FI" dirty="0" smtClean="0">
                <a:hlinkClick r:id="rId2"/>
              </a:rPr>
              <a:t>Hanna.naakka@hamk.fi</a:t>
            </a:r>
            <a:r>
              <a:rPr lang="fi-FI" dirty="0" smtClean="0"/>
              <a:t> </a:t>
            </a:r>
            <a:r>
              <a:rPr lang="fi-FI" dirty="0" err="1" smtClean="0"/>
              <a:t>phone</a:t>
            </a:r>
            <a:r>
              <a:rPr lang="fi-FI" dirty="0" smtClean="0"/>
              <a:t>: +358400242869</a:t>
            </a:r>
          </a:p>
          <a:p>
            <a:r>
              <a:rPr lang="fi-FI" dirty="0" smtClean="0"/>
              <a:t>Liisa Harakkamäki</a:t>
            </a:r>
          </a:p>
          <a:p>
            <a:pPr lvl="1"/>
            <a:r>
              <a:rPr lang="fi-FI" dirty="0" smtClean="0">
                <a:hlinkClick r:id="rId3"/>
              </a:rPr>
              <a:t>Liisa.harakkamaki@hamk.fi</a:t>
            </a:r>
            <a:r>
              <a:rPr lang="fi-FI" dirty="0" smtClean="0"/>
              <a:t> </a:t>
            </a:r>
            <a:r>
              <a:rPr lang="fi-FI" dirty="0" err="1" smtClean="0"/>
              <a:t>phone</a:t>
            </a:r>
            <a:r>
              <a:rPr lang="fi-FI" dirty="0" smtClean="0"/>
              <a:t>: +358408307442</a:t>
            </a:r>
            <a:endParaRPr lang="fi-FI" dirty="0"/>
          </a:p>
          <a:p>
            <a:r>
              <a:rPr lang="fi-FI" dirty="0" smtClean="0"/>
              <a:t>Kirsi Hentinen</a:t>
            </a:r>
          </a:p>
          <a:p>
            <a:pPr lvl="1"/>
            <a:r>
              <a:rPr lang="fi-FI" dirty="0" smtClean="0">
                <a:hlinkClick r:id="rId4"/>
              </a:rPr>
              <a:t>Kirsi.hentinen@hamk.fi</a:t>
            </a:r>
            <a:r>
              <a:rPr lang="fi-FI" dirty="0" smtClean="0"/>
              <a:t> </a:t>
            </a:r>
            <a:r>
              <a:rPr lang="fi-FI" dirty="0" err="1" smtClean="0"/>
              <a:t>phone</a:t>
            </a:r>
            <a:r>
              <a:rPr lang="fi-FI" dirty="0" smtClean="0"/>
              <a:t>: +358505745108</a:t>
            </a:r>
          </a:p>
          <a:p>
            <a:pPr marL="457200" lvl="1" indent="0"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506298725"/>
      </p:ext>
    </p:extLst>
  </p:cSld>
  <p:clrMapOvr>
    <a:masterClrMapping/>
  </p:clrMapOvr>
</p:sld>
</file>

<file path=ppt/theme/theme1.xml><?xml version="1.0" encoding="utf-8"?>
<a:theme xmlns:a="http://schemas.openxmlformats.org/drawingml/2006/main" name="HAMK_ppt_pohja16-9_201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AMK_ppt_pohja16-9_2015" id="{78AE8481-85F6-4D16-9F59-B1554EB55DBF}" vid="{69CC96AB-32B4-410B-A13E-F8817F5F4F3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HAMK_ppt_pohja_16-9_2015</Template>
  <TotalTime>168</TotalTime>
  <Words>438</Words>
  <Application>Microsoft Office PowerPoint</Application>
  <PresentationFormat>Niestandardowy</PresentationFormat>
  <Paragraphs>77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HAMK_ppt_pohja16-9_2015</vt:lpstr>
      <vt:lpstr>Effective Mentoring </vt:lpstr>
      <vt:lpstr>Partners: </vt:lpstr>
      <vt:lpstr>Transnational collaboration objectives: </vt:lpstr>
      <vt:lpstr>Hämeenlinna pilots</vt:lpstr>
      <vt:lpstr>Present pilots</vt:lpstr>
      <vt:lpstr>Hämeenlinna good practices</vt:lpstr>
      <vt:lpstr>Hämeenlinna good practices</vt:lpstr>
      <vt:lpstr>Slajd 8</vt:lpstr>
      <vt:lpstr>More information</vt:lpstr>
      <vt:lpstr>Funding  for the project</vt:lpstr>
      <vt:lpstr>    </vt:lpstr>
    </vt:vector>
  </TitlesOfParts>
  <Company>Hamk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Mentoring</dc:title>
  <dc:creator>Liisa Harakkamäki</dc:creator>
  <cp:lastModifiedBy>Komputer</cp:lastModifiedBy>
  <cp:revision>36</cp:revision>
  <cp:lastPrinted>2018-06-08T10:16:48Z</cp:lastPrinted>
  <dcterms:created xsi:type="dcterms:W3CDTF">2018-05-16T11:20:07Z</dcterms:created>
  <dcterms:modified xsi:type="dcterms:W3CDTF">2018-11-23T12:49:47Z</dcterms:modified>
</cp:coreProperties>
</file>