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34"/>
  </p:notesMasterIdLst>
  <p:handoutMasterIdLst>
    <p:handoutMasterId r:id="rId35"/>
  </p:handoutMasterIdLst>
  <p:sldIdLst>
    <p:sldId id="317" r:id="rId5"/>
    <p:sldId id="424" r:id="rId6"/>
    <p:sldId id="319" r:id="rId7"/>
    <p:sldId id="327" r:id="rId8"/>
    <p:sldId id="329" r:id="rId9"/>
    <p:sldId id="412" r:id="rId10"/>
    <p:sldId id="350" r:id="rId11"/>
    <p:sldId id="399" r:id="rId12"/>
    <p:sldId id="353" r:id="rId13"/>
    <p:sldId id="407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364" r:id="rId25"/>
    <p:sldId id="408" r:id="rId26"/>
    <p:sldId id="367" r:id="rId27"/>
    <p:sldId id="388" r:id="rId28"/>
    <p:sldId id="389" r:id="rId29"/>
    <p:sldId id="390" r:id="rId30"/>
    <p:sldId id="391" r:id="rId31"/>
    <p:sldId id="320" r:id="rId32"/>
    <p:sldId id="373" r:id="rId33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2929"/>
    <a:srgbClr val="660066"/>
    <a:srgbClr val="145E87"/>
    <a:srgbClr val="00688F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Normaali tyyli 3 - 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notesViewPr>
    <p:cSldViewPr snapToGrid="0">
      <p:cViewPr varScale="1">
        <p:scale>
          <a:sx n="61" d="100"/>
          <a:sy n="61" d="100"/>
        </p:scale>
        <p:origin x="3254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830BC-EB6E-4B1E-A663-13DEF0B99D13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1F41D-C276-43B6-BDA2-B41BB0EF268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4704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5B5B4-4643-4E3D-85E2-981C478AF08C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1E532-4105-4F6E-9493-B1582D88C1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3012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E532-4105-4F6E-9493-B1582D88C1B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9888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6246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146E4-4A6B-40CE-8C24-CC558DC70A37}" type="slidenum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xmlns="" val="103591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829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CBCBD7-4413-454D-AC29-CF4BF8D79306}" type="slidenum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xmlns="" val="51993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765897" y="0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DF1E5FC8-8E3E-4F01-9E4A-B1BF270B9CD8}" type="datetime1">
              <a:rPr lang="fi-FI" smtClean="0"/>
              <a:pPr/>
              <a:t>23.11.2018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9934" y="6517006"/>
            <a:ext cx="1002399" cy="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14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948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83409"/>
            <a:ext cx="1971675" cy="569355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83409"/>
            <a:ext cx="5800725" cy="569355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B5DAE34-1CC2-4767-A5A4-587111130989}" type="datetime1">
              <a:rPr lang="fi-FI" smtClean="0"/>
              <a:pPr/>
              <a:t>23.11.2018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5062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566863"/>
            <a:ext cx="4032250" cy="21859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1850" y="1566863"/>
            <a:ext cx="4033838" cy="21859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57200" y="3905250"/>
            <a:ext cx="4032250" cy="218757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1850" y="3905250"/>
            <a:ext cx="4033838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70650" y="-44450"/>
            <a:ext cx="2133600" cy="16033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F5463F-9D31-48AB-9A46-6A34DC50CD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1F0F-B816-402F-A727-2379E4C51CDE}" type="datetime1">
              <a:rPr lang="fi-FI" smtClean="0"/>
              <a:pPr>
                <a:defRPr/>
              </a:pPr>
              <a:t>23.11.2018</a:t>
            </a:fld>
            <a:endParaRPr lang="fi-FI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7980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73" y="488026"/>
            <a:ext cx="8334309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8127549" y="6692011"/>
            <a:ext cx="1016451" cy="131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fld id="{2A6FEF59-6C0C-45BE-B722-F43E5672C2C0}" type="datetime1">
              <a:rPr lang="fi-FI" smtClean="0"/>
              <a:pPr/>
              <a:t>23.11.2018</a:t>
            </a:fld>
            <a:endParaRPr lang="fi-FI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6624" y="6525761"/>
            <a:ext cx="2737376" cy="137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9345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90" y="1709739"/>
            <a:ext cx="82818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990" y="4589464"/>
            <a:ext cx="82818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Suorakulmio 3"/>
          <p:cNvSpPr/>
          <p:nvPr/>
        </p:nvSpPr>
        <p:spPr>
          <a:xfrm>
            <a:off x="5654" y="6459998"/>
            <a:ext cx="9144001" cy="407694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19" name="Suorakulmio 3"/>
          <p:cNvSpPr/>
          <p:nvPr/>
        </p:nvSpPr>
        <p:spPr>
          <a:xfrm>
            <a:off x="1" y="0"/>
            <a:ext cx="6942494" cy="407694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sz="2000" i="1" dirty="0" smtClean="0"/>
              <a:t>#HAMK</a:t>
            </a:r>
            <a:endParaRPr lang="fi-FI" sz="2000" i="1" dirty="0"/>
          </a:p>
        </p:txBody>
      </p:sp>
      <p:sp>
        <p:nvSpPr>
          <p:cNvPr id="20" name="Suorakulmio 4"/>
          <p:cNvSpPr/>
          <p:nvPr/>
        </p:nvSpPr>
        <p:spPr>
          <a:xfrm>
            <a:off x="7827688" y="0"/>
            <a:ext cx="442597" cy="40769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1" name="Suorakulmio 7"/>
          <p:cNvSpPr/>
          <p:nvPr/>
        </p:nvSpPr>
        <p:spPr>
          <a:xfrm>
            <a:off x="6942494" y="2057"/>
            <a:ext cx="442597" cy="407694"/>
          </a:xfrm>
          <a:prstGeom prst="rect">
            <a:avLst/>
          </a:prstGeom>
          <a:solidFill>
            <a:srgbClr val="33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2" name="Suorakulmio 8"/>
          <p:cNvSpPr/>
          <p:nvPr/>
        </p:nvSpPr>
        <p:spPr>
          <a:xfrm>
            <a:off x="8270285" y="0"/>
            <a:ext cx="442597" cy="40769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3" name="Suorakulmio 5"/>
          <p:cNvSpPr/>
          <p:nvPr/>
        </p:nvSpPr>
        <p:spPr>
          <a:xfrm>
            <a:off x="8712882" y="0"/>
            <a:ext cx="442597" cy="407694"/>
          </a:xfrm>
          <a:prstGeom prst="rect">
            <a:avLst/>
          </a:prstGeom>
          <a:solidFill>
            <a:srgbClr val="381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4" name="Suorakulmio 6"/>
          <p:cNvSpPr/>
          <p:nvPr/>
        </p:nvSpPr>
        <p:spPr>
          <a:xfrm>
            <a:off x="7385091" y="0"/>
            <a:ext cx="442597" cy="407694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CD1217D-A6C5-4361-A0E2-7D200BFB0106}" type="datetime1">
              <a:rPr lang="fi-FI" smtClean="0"/>
              <a:pPr/>
              <a:t>23.11.2018</a:t>
            </a:fld>
            <a:endParaRPr lang="fi-FI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9934" y="6517006"/>
            <a:ext cx="1002399" cy="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30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573" y="1825624"/>
            <a:ext cx="4136277" cy="452858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83732" cy="452858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6647B99-A879-428F-B3D1-184C4503A93F}" type="datetime1">
              <a:rPr lang="fi-FI" smtClean="0"/>
              <a:pPr/>
              <a:t>23.11.2018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2191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80" y="436815"/>
            <a:ext cx="8482423" cy="125387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0" y="1681163"/>
            <a:ext cx="4166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980" y="2505075"/>
            <a:ext cx="4166202" cy="387242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1852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185253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AADC6E0-C4E3-431A-95EE-8D9B0AD46D97}" type="datetime1">
              <a:rPr lang="fi-FI" smtClean="0"/>
              <a:pPr/>
              <a:t>23.11.2018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8506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37835B1-F0A7-4056-8C50-F3440E56CF28}" type="datetime1">
              <a:rPr lang="fi-FI" smtClean="0"/>
              <a:pPr/>
              <a:t>23.11.2018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822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B112D98-4B05-49FE-9D1A-703A02491D3A}" type="datetime1">
              <a:rPr lang="fi-FI" smtClean="0"/>
              <a:pPr/>
              <a:t>23.11.2018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3803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76" y="457200"/>
            <a:ext cx="3223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84309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76" y="2057400"/>
            <a:ext cx="3223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63F-E1ED-4E94-A317-1D1FC1A3CF3D}" type="datetime1">
              <a:rPr lang="fi-FI" smtClean="0"/>
              <a:pPr/>
              <a:t>23.11.2018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7003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033-DAFC-4F83-A11E-CFD44EB0775E}" type="datetime1">
              <a:rPr lang="fi-FI" smtClean="0"/>
              <a:pPr/>
              <a:t>23.11.2018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2014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3"/>
          <p:cNvSpPr/>
          <p:nvPr/>
        </p:nvSpPr>
        <p:spPr>
          <a:xfrm>
            <a:off x="0" y="6459998"/>
            <a:ext cx="9149655" cy="407694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atinLnBrk="0"/>
            <a:r>
              <a:rPr lang="fi-FI" b="1" dirty="0" smtClean="0">
                <a:solidFill>
                  <a:schemeClr val="bg1"/>
                </a:solidFill>
              </a:rPr>
              <a:t>HAMK</a:t>
            </a:r>
            <a:r>
              <a:rPr lang="fi-FI" b="1" baseline="0" dirty="0" smtClean="0">
                <a:solidFill>
                  <a:schemeClr val="bg1"/>
                </a:solidFill>
              </a:rPr>
              <a:t> </a:t>
            </a:r>
            <a:r>
              <a:rPr lang="fi-FI" b="0" baseline="0" dirty="0" smtClean="0">
                <a:solidFill>
                  <a:schemeClr val="bg1"/>
                </a:solidFill>
              </a:rPr>
              <a:t>– </a:t>
            </a:r>
            <a:r>
              <a:rPr lang="en-US" sz="1800" b="0" i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professionally oriented higher education</a:t>
            </a:r>
            <a:endParaRPr lang="en-US" sz="1800" b="0" i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73" y="499078"/>
            <a:ext cx="8334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73" y="1825625"/>
            <a:ext cx="8334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789C80-F76F-475B-BF9C-43FBBB4F723E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112"/>
            <a:ext cx="9177338" cy="39990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846040" y="4165282"/>
            <a:ext cx="1512168" cy="3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4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kaltura.hamk.fi/media/HAMK+-+Higher+education+with+a+professional+profile/0_8w0n4o7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-185210" y="653729"/>
            <a:ext cx="9466729" cy="777240"/>
          </a:xfrm>
        </p:spPr>
        <p:txBody>
          <a:bodyPr>
            <a:normAutofit/>
          </a:bodyPr>
          <a:lstStyle/>
          <a:p>
            <a:r>
              <a:rPr lang="en-GB" sz="3200" b="1" smtClean="0">
                <a:latin typeface="+mj-lt"/>
                <a:cs typeface="Arial" panose="020B0604020202020204" pitchFamily="34" charset="0"/>
              </a:rPr>
              <a:t>Häme University of Applied Sciences - HAMK</a:t>
            </a:r>
            <a:endParaRPr lang="en-GB" sz="3200" b="1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36" y="1499374"/>
            <a:ext cx="6226239" cy="415082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907" y="5140632"/>
            <a:ext cx="1240981" cy="12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20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err="1" smtClean="0"/>
              <a:t>Master’s</a:t>
            </a:r>
            <a:r>
              <a:rPr lang="fi-FI" b="1" dirty="0" smtClean="0"/>
              <a:t> </a:t>
            </a:r>
            <a:r>
              <a:rPr lang="fi-FI" b="1" dirty="0" err="1" smtClean="0"/>
              <a:t>Degree</a:t>
            </a:r>
            <a:r>
              <a:rPr lang="fi-FI" b="1" dirty="0" smtClean="0"/>
              <a:t> </a:t>
            </a:r>
            <a:r>
              <a:rPr lang="fi-FI" b="1" dirty="0" err="1" smtClean="0"/>
              <a:t>Programmes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IN FINNISH</a:t>
            </a:r>
          </a:p>
          <a:p>
            <a:r>
              <a:rPr lang="fi-FI" dirty="0" err="1" smtClean="0"/>
              <a:t>Promoting</a:t>
            </a:r>
            <a:r>
              <a:rPr lang="fi-FI" dirty="0" smtClean="0"/>
              <a:t> </a:t>
            </a:r>
            <a:r>
              <a:rPr lang="fi-FI" dirty="0" err="1" smtClean="0"/>
              <a:t>Wellbeing</a:t>
            </a:r>
            <a:r>
              <a:rPr lang="fi-FI" dirty="0" smtClean="0"/>
              <a:t> Through Culture and </a:t>
            </a:r>
            <a:r>
              <a:rPr lang="fi-FI" dirty="0" err="1" smtClean="0"/>
              <a:t>Art</a:t>
            </a:r>
            <a:r>
              <a:rPr lang="fi-FI" dirty="0" smtClean="0"/>
              <a:t> </a:t>
            </a:r>
            <a:r>
              <a:rPr lang="fi-FI" dirty="0" err="1" smtClean="0"/>
              <a:t>Activities</a:t>
            </a:r>
            <a:endParaRPr lang="fi-FI" dirty="0" smtClean="0"/>
          </a:p>
          <a:p>
            <a:r>
              <a:rPr lang="fi-FI" dirty="0" err="1"/>
              <a:t>Social</a:t>
            </a:r>
            <a:r>
              <a:rPr lang="fi-FI" dirty="0"/>
              <a:t> and Health Care Development and </a:t>
            </a:r>
            <a:r>
              <a:rPr lang="fi-FI" dirty="0" smtClean="0"/>
              <a:t>Management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008" y="4001294"/>
            <a:ext cx="2978146" cy="19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1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Nursing</a:t>
            </a:r>
            <a:r>
              <a:rPr lang="fi-FI" dirty="0" smtClean="0"/>
              <a:t> </a:t>
            </a:r>
            <a:r>
              <a:rPr lang="fi-FI" dirty="0" err="1"/>
              <a:t>E</a:t>
            </a:r>
            <a:r>
              <a:rPr lang="fi-FI" dirty="0" err="1" smtClean="0"/>
              <a:t>ducation</a:t>
            </a:r>
            <a:r>
              <a:rPr lang="fi-FI" dirty="0" smtClean="0"/>
              <a:t> in HAMK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2464998" y="2226469"/>
            <a:ext cx="5858652" cy="3263504"/>
          </a:xfrm>
        </p:spPr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fi-FI" dirty="0"/>
              <a:t>Learning is </a:t>
            </a:r>
            <a:r>
              <a:rPr lang="fi-FI" b="1" dirty="0"/>
              <a:t>an </a:t>
            </a:r>
            <a:r>
              <a:rPr lang="fi-FI" b="1" dirty="0" err="1"/>
              <a:t>active</a:t>
            </a:r>
            <a:r>
              <a:rPr lang="fi-FI" b="1" dirty="0"/>
              <a:t> </a:t>
            </a:r>
            <a:r>
              <a:rPr lang="fi-FI" b="1" dirty="0" err="1"/>
              <a:t>process</a:t>
            </a:r>
            <a:r>
              <a:rPr lang="fi-FI" b="1" dirty="0"/>
              <a:t> of a </a:t>
            </a:r>
            <a:r>
              <a:rPr lang="fi-FI" b="1" dirty="0" err="1"/>
              <a:t>student</a:t>
            </a:r>
            <a:endParaRPr lang="fi-FI" b="1" dirty="0"/>
          </a:p>
          <a:p>
            <a:pPr marL="0" indent="0" algn="ctr">
              <a:buNone/>
              <a:defRPr/>
            </a:pPr>
            <a:r>
              <a:rPr lang="fi-FI" dirty="0"/>
              <a:t> </a:t>
            </a:r>
          </a:p>
          <a:p>
            <a:pPr algn="ctr">
              <a:defRPr/>
            </a:pPr>
            <a:r>
              <a:rPr lang="fi-FI" dirty="0"/>
              <a:t>Learning </a:t>
            </a:r>
            <a:r>
              <a:rPr lang="fi-FI" dirty="0" err="1"/>
              <a:t>occurs</a:t>
            </a:r>
            <a:r>
              <a:rPr lang="fi-FI" dirty="0"/>
              <a:t> </a:t>
            </a:r>
            <a:r>
              <a:rPr lang="fi-FI" b="1" dirty="0" err="1"/>
              <a:t>also</a:t>
            </a:r>
            <a:r>
              <a:rPr lang="fi-FI" b="1" dirty="0"/>
              <a:t> outside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classrooms</a:t>
            </a:r>
            <a:r>
              <a:rPr lang="fi-FI" b="1" dirty="0"/>
              <a:t> </a:t>
            </a:r>
            <a:r>
              <a:rPr lang="fi-FI" dirty="0"/>
              <a:t>– </a:t>
            </a:r>
            <a:r>
              <a:rPr lang="fi-FI" dirty="0" err="1"/>
              <a:t>informal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</a:t>
            </a:r>
          </a:p>
          <a:p>
            <a:pPr marL="0" indent="0" algn="ctr">
              <a:buNone/>
              <a:defRPr/>
            </a:pPr>
            <a:endParaRPr lang="fi-FI" dirty="0"/>
          </a:p>
          <a:p>
            <a:pPr algn="ctr">
              <a:defRPr/>
            </a:pPr>
            <a:r>
              <a:rPr lang="fi-FI" b="1" dirty="0"/>
              <a:t>Collaboration and </a:t>
            </a:r>
            <a:r>
              <a:rPr lang="fi-FI" b="1" dirty="0" err="1"/>
              <a:t>networking</a:t>
            </a:r>
            <a:r>
              <a:rPr lang="fi-FI" b="1" dirty="0"/>
              <a:t> </a:t>
            </a:r>
            <a:r>
              <a:rPr lang="fi-FI" dirty="0" err="1"/>
              <a:t>build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 </a:t>
            </a:r>
          </a:p>
          <a:p>
            <a:pPr marL="0" indent="0" algn="ctr">
              <a:buNone/>
              <a:defRPr/>
            </a:pPr>
            <a:r>
              <a:rPr lang="fi-FI" dirty="0"/>
              <a:t>- </a:t>
            </a:r>
            <a:r>
              <a:rPr lang="fi-FI" dirty="0" err="1"/>
              <a:t>Teaching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resource</a:t>
            </a:r>
            <a:r>
              <a:rPr lang="fi-FI" dirty="0"/>
              <a:t> </a:t>
            </a:r>
          </a:p>
          <a:p>
            <a:pPr marL="0" indent="0" algn="ctr">
              <a:buNone/>
              <a:defRPr/>
            </a:pPr>
            <a:r>
              <a:rPr lang="fi-FI" dirty="0"/>
              <a:t> </a:t>
            </a:r>
          </a:p>
          <a:p>
            <a:pPr algn="ctr">
              <a:defRPr/>
            </a:pPr>
            <a:r>
              <a:rPr lang="fi-FI" dirty="0"/>
              <a:t>In </a:t>
            </a:r>
            <a:r>
              <a:rPr lang="fi-FI" dirty="0" err="1"/>
              <a:t>continuously</a:t>
            </a:r>
            <a:r>
              <a:rPr lang="fi-FI" dirty="0"/>
              <a:t> </a:t>
            </a:r>
            <a:r>
              <a:rPr lang="fi-FI" dirty="0" err="1"/>
              <a:t>changing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, life long </a:t>
            </a:r>
            <a:r>
              <a:rPr lang="fi-FI" dirty="0" err="1"/>
              <a:t>learning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competence</a:t>
            </a:r>
            <a:r>
              <a:rPr lang="fi-FI" dirty="0"/>
              <a:t> </a:t>
            </a:r>
          </a:p>
          <a:p>
            <a:pPr marL="0" indent="0" algn="ctr">
              <a:buNone/>
              <a:defRPr/>
            </a:pPr>
            <a:r>
              <a:rPr lang="fi-FI" dirty="0"/>
              <a:t>– </a:t>
            </a:r>
            <a:r>
              <a:rPr lang="fi-FI" b="1" dirty="0" err="1"/>
              <a:t>students</a:t>
            </a:r>
            <a:r>
              <a:rPr lang="fi-FI" b="1" dirty="0"/>
              <a:t> </a:t>
            </a:r>
            <a:r>
              <a:rPr lang="fi-FI" b="1" dirty="0" err="1"/>
              <a:t>need</a:t>
            </a:r>
            <a:r>
              <a:rPr lang="fi-FI" b="1" dirty="0"/>
              <a:t> to </a:t>
            </a:r>
            <a:r>
              <a:rPr lang="fi-FI" b="1" dirty="0" err="1"/>
              <a:t>learn</a:t>
            </a:r>
            <a:r>
              <a:rPr lang="fi-FI" b="1" dirty="0"/>
              <a:t> to </a:t>
            </a:r>
            <a:r>
              <a:rPr lang="fi-FI" b="1" dirty="0" err="1"/>
              <a:t>learn</a:t>
            </a:r>
            <a:endParaRPr lang="fi-FI" b="1" dirty="0"/>
          </a:p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908" y="2293549"/>
            <a:ext cx="1591574" cy="23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26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Principles</a:t>
            </a:r>
            <a:r>
              <a:rPr lang="fi-FI" dirty="0" smtClean="0"/>
              <a:t> of </a:t>
            </a:r>
            <a:r>
              <a:rPr lang="fi-FI" dirty="0" err="1" smtClean="0"/>
              <a:t>Nursing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in HAMK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/>
              <a:t>Student </a:t>
            </a:r>
            <a:r>
              <a:rPr lang="fi-FI" b="1" dirty="0" err="1"/>
              <a:t>centeredness</a:t>
            </a:r>
            <a:r>
              <a:rPr lang="fi-FI" b="1" dirty="0"/>
              <a:t>: </a:t>
            </a:r>
            <a:r>
              <a:rPr lang="fi-FI" dirty="0"/>
              <a:t>feedback and </a:t>
            </a:r>
            <a:r>
              <a:rPr lang="fi-FI" dirty="0" err="1"/>
              <a:t>active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as </a:t>
            </a:r>
            <a:r>
              <a:rPr lang="fi-FI" dirty="0" err="1"/>
              <a:t>developers</a:t>
            </a:r>
            <a:r>
              <a:rPr lang="fi-FI" dirty="0"/>
              <a:t> </a:t>
            </a:r>
          </a:p>
          <a:p>
            <a:r>
              <a:rPr lang="fi-FI" b="1" dirty="0" err="1"/>
              <a:t>Competence</a:t>
            </a:r>
            <a:r>
              <a:rPr lang="fi-FI" b="1" dirty="0"/>
              <a:t> </a:t>
            </a:r>
            <a:r>
              <a:rPr lang="fi-FI" b="1" dirty="0" err="1"/>
              <a:t>orientated</a:t>
            </a:r>
            <a:r>
              <a:rPr lang="fi-FI" b="1" dirty="0"/>
              <a:t> : </a:t>
            </a:r>
            <a:r>
              <a:rPr lang="fi-FI" dirty="0" err="1"/>
              <a:t>intensive</a:t>
            </a:r>
            <a:r>
              <a:rPr lang="fi-FI" dirty="0"/>
              <a:t> </a:t>
            </a:r>
            <a:r>
              <a:rPr lang="fi-FI" dirty="0" err="1"/>
              <a:t>collaboration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and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/>
              <a:t>networks</a:t>
            </a:r>
            <a:r>
              <a:rPr lang="fi-FI" dirty="0"/>
              <a:t> </a:t>
            </a:r>
          </a:p>
          <a:p>
            <a:r>
              <a:rPr lang="fi-FI" b="1" dirty="0" err="1"/>
              <a:t>Variation</a:t>
            </a:r>
            <a:r>
              <a:rPr lang="fi-FI" b="1" dirty="0"/>
              <a:t> of </a:t>
            </a:r>
            <a:r>
              <a:rPr lang="fi-FI" b="1" dirty="0" err="1"/>
              <a:t>pedagogical</a:t>
            </a:r>
            <a:r>
              <a:rPr lang="fi-FI" b="1" dirty="0"/>
              <a:t> </a:t>
            </a:r>
            <a:r>
              <a:rPr lang="fi-FI" b="1" dirty="0" err="1"/>
              <a:t>solution</a:t>
            </a:r>
            <a:r>
              <a:rPr lang="fi-FI" b="1" dirty="0" smtClean="0"/>
              <a:t>: </a:t>
            </a:r>
            <a:r>
              <a:rPr lang="fi-FI" dirty="0" smtClean="0"/>
              <a:t>PBL, </a:t>
            </a:r>
            <a:r>
              <a:rPr lang="fi-FI" dirty="0" err="1" smtClean="0"/>
              <a:t>virtual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,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endParaRPr lang="fi-FI" dirty="0"/>
          </a:p>
          <a:p>
            <a:r>
              <a:rPr lang="fi-FI" b="1" dirty="0" err="1"/>
              <a:t>Variation</a:t>
            </a:r>
            <a:r>
              <a:rPr lang="fi-FI" b="1" dirty="0"/>
              <a:t> of </a:t>
            </a:r>
            <a:r>
              <a:rPr lang="fi-FI" b="1" dirty="0" err="1"/>
              <a:t>learning</a:t>
            </a:r>
            <a:r>
              <a:rPr lang="fi-FI" b="1" dirty="0"/>
              <a:t> </a:t>
            </a:r>
            <a:r>
              <a:rPr lang="fi-FI" b="1" dirty="0" err="1"/>
              <a:t>environments</a:t>
            </a:r>
            <a:r>
              <a:rPr lang="fi-FI" b="1" dirty="0" smtClean="0"/>
              <a:t>: </a:t>
            </a:r>
            <a:r>
              <a:rPr lang="fi-FI" dirty="0" smtClean="0"/>
              <a:t>SIM center, </a:t>
            </a:r>
            <a:r>
              <a:rPr lang="fi-FI" dirty="0" err="1" smtClean="0"/>
              <a:t>hospitals</a:t>
            </a:r>
            <a:r>
              <a:rPr lang="fi-FI" dirty="0" smtClean="0"/>
              <a:t>,  </a:t>
            </a:r>
            <a:r>
              <a:rPr lang="fi-FI" dirty="0" err="1" smtClean="0"/>
              <a:t>multidisciplinary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r>
              <a:rPr lang="fi-FI" dirty="0" smtClean="0"/>
              <a:t>, </a:t>
            </a:r>
            <a:r>
              <a:rPr lang="fi-FI" dirty="0" err="1" smtClean="0"/>
              <a:t>working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clients</a:t>
            </a:r>
            <a:endParaRPr lang="fi-FI" dirty="0"/>
          </a:p>
          <a:p>
            <a:r>
              <a:rPr lang="fi-FI" dirty="0" err="1" smtClean="0"/>
              <a:t>Benchmarking</a:t>
            </a:r>
            <a:r>
              <a:rPr lang="fi-FI" dirty="0" smtClean="0"/>
              <a:t>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practices</a:t>
            </a:r>
            <a:r>
              <a:rPr lang="fi-FI" dirty="0"/>
              <a:t> inside UAS and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HEIs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0321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Nursing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Finland nurses receive their education at universities of applied sciences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Registered </a:t>
            </a:r>
            <a:r>
              <a:rPr lang="en-US" dirty="0"/>
              <a:t>nurses require 210 </a:t>
            </a:r>
            <a:r>
              <a:rPr lang="en-US" dirty="0" err="1" smtClean="0"/>
              <a:t>ects</a:t>
            </a:r>
            <a:r>
              <a:rPr lang="en-US" dirty="0" smtClean="0"/>
              <a:t> and </a:t>
            </a:r>
            <a:r>
              <a:rPr lang="en-US" dirty="0"/>
              <a:t>lasts </a:t>
            </a:r>
            <a:r>
              <a:rPr lang="en-US" dirty="0" smtClean="0"/>
              <a:t> </a:t>
            </a:r>
            <a:r>
              <a:rPr lang="en-US" dirty="0"/>
              <a:t>3.5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Fulfills EU requirements (EU directives)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546" y="2226469"/>
            <a:ext cx="2743200" cy="18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96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Nursing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requirements</a:t>
            </a:r>
            <a:r>
              <a:rPr lang="fi-FI" dirty="0" smtClean="0"/>
              <a:t> </a:t>
            </a:r>
            <a:r>
              <a:rPr lang="fi-FI" dirty="0" err="1" smtClean="0"/>
              <a:t>according</a:t>
            </a:r>
            <a:r>
              <a:rPr lang="fi-FI" dirty="0" smtClean="0"/>
              <a:t> to EU </a:t>
            </a:r>
            <a:r>
              <a:rPr lang="fi-FI" dirty="0" err="1" smtClean="0"/>
              <a:t>Directives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96150" y="2226469"/>
            <a:ext cx="3780000" cy="32635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 err="1" smtClean="0"/>
              <a:t>Theoretical</a:t>
            </a:r>
            <a:r>
              <a:rPr lang="fi-FI" b="1" dirty="0" smtClean="0"/>
              <a:t> </a:t>
            </a:r>
            <a:r>
              <a:rPr lang="fi-FI" b="1" dirty="0" err="1" smtClean="0"/>
              <a:t>studies</a:t>
            </a:r>
            <a:r>
              <a:rPr lang="fi-FI" b="1" dirty="0" smtClean="0"/>
              <a:t>:</a:t>
            </a:r>
          </a:p>
          <a:p>
            <a:pPr marL="0" indent="0">
              <a:buNone/>
            </a:pPr>
            <a:endParaRPr lang="fi-FI" dirty="0"/>
          </a:p>
          <a:p>
            <a:r>
              <a:rPr lang="en-US" dirty="0" smtClean="0"/>
              <a:t>Nursing ethics</a:t>
            </a:r>
            <a:endParaRPr lang="fi-FI" dirty="0"/>
          </a:p>
          <a:p>
            <a:r>
              <a:rPr lang="fi-FI" dirty="0" err="1" smtClean="0"/>
              <a:t>Medical</a:t>
            </a:r>
            <a:r>
              <a:rPr lang="fi-FI" dirty="0" smtClean="0"/>
              <a:t> </a:t>
            </a:r>
            <a:r>
              <a:rPr lang="fi-FI" dirty="0"/>
              <a:t>a</a:t>
            </a:r>
            <a:r>
              <a:rPr lang="fi-FI" dirty="0" smtClean="0"/>
              <a:t>nd </a:t>
            </a:r>
            <a:r>
              <a:rPr lang="fi-FI" dirty="0" err="1" smtClean="0"/>
              <a:t>surgical</a:t>
            </a:r>
            <a:r>
              <a:rPr lang="fi-FI" dirty="0" smtClean="0"/>
              <a:t> </a:t>
            </a:r>
            <a:r>
              <a:rPr lang="fi-FI" dirty="0" err="1" smtClean="0"/>
              <a:t>nursing</a:t>
            </a:r>
            <a:endParaRPr lang="fi-FI" dirty="0"/>
          </a:p>
          <a:p>
            <a:r>
              <a:rPr lang="fi-FI" dirty="0" smtClean="0"/>
              <a:t>Child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pediatric</a:t>
            </a:r>
            <a:r>
              <a:rPr lang="fi-FI" dirty="0" smtClean="0"/>
              <a:t> </a:t>
            </a:r>
            <a:r>
              <a:rPr lang="fi-FI" dirty="0" err="1" smtClean="0"/>
              <a:t>nursing</a:t>
            </a:r>
            <a:endParaRPr lang="fi-FI" dirty="0"/>
          </a:p>
          <a:p>
            <a:r>
              <a:rPr lang="fi-FI" dirty="0" err="1"/>
              <a:t>M</a:t>
            </a:r>
            <a:r>
              <a:rPr lang="fi-FI" dirty="0" err="1" smtClean="0"/>
              <a:t>aternity</a:t>
            </a:r>
            <a:r>
              <a:rPr lang="fi-FI" dirty="0" smtClean="0"/>
              <a:t> </a:t>
            </a:r>
            <a:r>
              <a:rPr lang="fi-FI" dirty="0" err="1"/>
              <a:t>care</a:t>
            </a:r>
            <a:endParaRPr lang="fi-FI" dirty="0"/>
          </a:p>
          <a:p>
            <a:r>
              <a:rPr lang="fi-FI" dirty="0" err="1"/>
              <a:t>M</a:t>
            </a:r>
            <a:r>
              <a:rPr lang="fi-FI" dirty="0" err="1" smtClean="0"/>
              <a:t>ental</a:t>
            </a:r>
            <a:r>
              <a:rPr lang="fi-FI" dirty="0" smtClean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psychiatric</a:t>
            </a:r>
            <a:r>
              <a:rPr lang="fi-FI" dirty="0" smtClean="0"/>
              <a:t> </a:t>
            </a:r>
            <a:r>
              <a:rPr lang="fi-FI" dirty="0" err="1" smtClean="0"/>
              <a:t>nursing</a:t>
            </a:r>
            <a:endParaRPr lang="fi-FI" dirty="0"/>
          </a:p>
          <a:p>
            <a:r>
              <a:rPr lang="en-US" dirty="0" smtClean="0"/>
              <a:t>Elderly care and </a:t>
            </a:r>
            <a:r>
              <a:rPr lang="fi-FI" dirty="0" err="1" smtClean="0"/>
              <a:t>geriatric</a:t>
            </a:r>
            <a:r>
              <a:rPr lang="fi-FI" dirty="0" smtClean="0"/>
              <a:t> </a:t>
            </a:r>
            <a:r>
              <a:rPr lang="fi-FI" dirty="0" err="1" smtClean="0"/>
              <a:t>nursing</a:t>
            </a:r>
            <a:endParaRPr lang="fi-FI" dirty="0" smtClean="0"/>
          </a:p>
          <a:p>
            <a:r>
              <a:rPr lang="fi-FI" dirty="0"/>
              <a:t>N</a:t>
            </a:r>
            <a:r>
              <a:rPr lang="fi-FI" dirty="0" smtClean="0"/>
              <a:t>atural and </a:t>
            </a:r>
            <a:r>
              <a:rPr lang="fi-FI" dirty="0" err="1" smtClean="0"/>
              <a:t>social</a:t>
            </a:r>
            <a:r>
              <a:rPr lang="fi-FI" dirty="0" smtClean="0"/>
              <a:t> </a:t>
            </a:r>
            <a:r>
              <a:rPr lang="fi-FI" dirty="0" err="1" smtClean="0"/>
              <a:t>sciences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 err="1" smtClean="0"/>
              <a:t>Practical</a:t>
            </a:r>
            <a:r>
              <a:rPr lang="fi-FI" b="1" dirty="0" smtClean="0"/>
              <a:t> </a:t>
            </a:r>
            <a:r>
              <a:rPr lang="fi-FI" b="1" dirty="0" err="1" smtClean="0"/>
              <a:t>studies</a:t>
            </a:r>
            <a:r>
              <a:rPr lang="fi-FI" b="1" dirty="0" smtClean="0"/>
              <a:t>: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Medical</a:t>
            </a:r>
            <a:r>
              <a:rPr lang="fi-FI" dirty="0" smtClean="0"/>
              <a:t> </a:t>
            </a:r>
            <a:r>
              <a:rPr lang="fi-FI" dirty="0" err="1" smtClean="0"/>
              <a:t>nursing</a:t>
            </a:r>
            <a:endParaRPr lang="fi-FI" dirty="0"/>
          </a:p>
          <a:p>
            <a:r>
              <a:rPr lang="fi-FI" dirty="0" err="1" smtClean="0"/>
              <a:t>Surgical</a:t>
            </a:r>
            <a:r>
              <a:rPr lang="fi-FI" dirty="0" smtClean="0"/>
              <a:t> </a:t>
            </a:r>
            <a:r>
              <a:rPr lang="fi-FI" dirty="0" err="1" smtClean="0"/>
              <a:t>nursing</a:t>
            </a:r>
            <a:endParaRPr lang="fi-FI" dirty="0"/>
          </a:p>
          <a:p>
            <a:r>
              <a:rPr lang="fi-FI" dirty="0" smtClean="0"/>
              <a:t>Child </a:t>
            </a:r>
            <a:r>
              <a:rPr lang="fi-FI" dirty="0" err="1"/>
              <a:t>care</a:t>
            </a:r>
            <a:r>
              <a:rPr lang="fi-FI" dirty="0"/>
              <a:t> and </a:t>
            </a:r>
            <a:r>
              <a:rPr lang="fi-FI" dirty="0" err="1" smtClean="0"/>
              <a:t>pediatric</a:t>
            </a:r>
            <a:r>
              <a:rPr lang="fi-FI" dirty="0" smtClean="0"/>
              <a:t> </a:t>
            </a:r>
            <a:r>
              <a:rPr lang="fi-FI" dirty="0" err="1" smtClean="0"/>
              <a:t>nursing</a:t>
            </a:r>
            <a:endParaRPr lang="fi-FI" dirty="0"/>
          </a:p>
          <a:p>
            <a:r>
              <a:rPr lang="fi-FI" dirty="0" err="1"/>
              <a:t>M</a:t>
            </a:r>
            <a:r>
              <a:rPr lang="fi-FI" dirty="0" err="1" smtClean="0"/>
              <a:t>aternity</a:t>
            </a:r>
            <a:r>
              <a:rPr lang="fi-FI" dirty="0" smtClean="0"/>
              <a:t> </a:t>
            </a:r>
            <a:r>
              <a:rPr lang="fi-FI" dirty="0" err="1"/>
              <a:t>care</a:t>
            </a:r>
            <a:endParaRPr lang="fi-FI" dirty="0"/>
          </a:p>
          <a:p>
            <a:r>
              <a:rPr lang="fi-FI" dirty="0" err="1"/>
              <a:t>M</a:t>
            </a:r>
            <a:r>
              <a:rPr lang="fi-FI" dirty="0" err="1" smtClean="0"/>
              <a:t>ental</a:t>
            </a:r>
            <a:r>
              <a:rPr lang="fi-FI" dirty="0" smtClean="0"/>
              <a:t> </a:t>
            </a:r>
            <a:r>
              <a:rPr lang="fi-FI" dirty="0" err="1"/>
              <a:t>health</a:t>
            </a:r>
            <a:r>
              <a:rPr lang="fi-FI" dirty="0"/>
              <a:t> and </a:t>
            </a:r>
            <a:r>
              <a:rPr lang="fi-FI" dirty="0" err="1" smtClean="0"/>
              <a:t>psychiatric</a:t>
            </a:r>
            <a:r>
              <a:rPr lang="fi-FI" dirty="0" smtClean="0"/>
              <a:t> </a:t>
            </a:r>
            <a:r>
              <a:rPr lang="fi-FI" dirty="0" err="1" smtClean="0"/>
              <a:t>nursing</a:t>
            </a:r>
            <a:endParaRPr lang="fi-FI" dirty="0"/>
          </a:p>
          <a:p>
            <a:r>
              <a:rPr lang="en-US" dirty="0" smtClean="0"/>
              <a:t>Elderly care </a:t>
            </a:r>
            <a:r>
              <a:rPr lang="en-US" dirty="0"/>
              <a:t>and </a:t>
            </a:r>
            <a:r>
              <a:rPr lang="en-US" dirty="0" smtClean="0"/>
              <a:t>geriatric nursing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56556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Nursing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in HAMK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2273765"/>
            <a:ext cx="7695000" cy="3022307"/>
          </a:xfrm>
        </p:spPr>
        <p:txBody>
          <a:bodyPr>
            <a:normAutofit fontScale="70000" lnSpcReduction="20000"/>
          </a:bodyPr>
          <a:lstStyle/>
          <a:p>
            <a:r>
              <a:rPr lang="fi-FI" dirty="0" err="1"/>
              <a:t>Seven</a:t>
            </a:r>
            <a:r>
              <a:rPr lang="fi-FI" dirty="0"/>
              <a:t> </a:t>
            </a:r>
            <a:r>
              <a:rPr lang="fi-FI" dirty="0" err="1"/>
              <a:t>modules</a:t>
            </a:r>
            <a:r>
              <a:rPr lang="fi-FI" dirty="0"/>
              <a:t> for </a:t>
            </a:r>
            <a:r>
              <a:rPr lang="fi-FI" dirty="0" err="1"/>
              <a:t>core</a:t>
            </a:r>
            <a:r>
              <a:rPr lang="fi-FI" dirty="0"/>
              <a:t> </a:t>
            </a:r>
            <a:r>
              <a:rPr lang="fi-FI" dirty="0" err="1"/>
              <a:t>competences</a:t>
            </a:r>
            <a:r>
              <a:rPr lang="fi-FI" dirty="0"/>
              <a:t>, 15 </a:t>
            </a:r>
            <a:r>
              <a:rPr lang="fi-FI" dirty="0" err="1"/>
              <a:t>ects</a:t>
            </a:r>
            <a:r>
              <a:rPr lang="fi-FI" dirty="0"/>
              <a:t> </a:t>
            </a:r>
            <a:r>
              <a:rPr lang="fi-FI" dirty="0" err="1" smtClean="0"/>
              <a:t>each</a:t>
            </a:r>
            <a:endParaRPr lang="fi-FI" dirty="0"/>
          </a:p>
          <a:p>
            <a:pPr marL="342900" lvl="1" indent="0">
              <a:buNone/>
            </a:pPr>
            <a:endParaRPr lang="fi-FI" dirty="0" smtClean="0"/>
          </a:p>
          <a:p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modules</a:t>
            </a:r>
            <a:r>
              <a:rPr lang="fi-FI" dirty="0" smtClean="0"/>
              <a:t> of </a:t>
            </a:r>
            <a:r>
              <a:rPr lang="fi-FI" dirty="0" err="1" smtClean="0"/>
              <a:t>profile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 15 + 15 </a:t>
            </a:r>
            <a:r>
              <a:rPr lang="fi-FI" dirty="0" err="1" smtClean="0"/>
              <a:t>ects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Practical</a:t>
            </a:r>
            <a:r>
              <a:rPr lang="fi-FI" dirty="0"/>
              <a:t> </a:t>
            </a:r>
            <a:r>
              <a:rPr lang="fi-FI" dirty="0" err="1"/>
              <a:t>studies</a:t>
            </a:r>
            <a:r>
              <a:rPr lang="fi-FI" dirty="0"/>
              <a:t> 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75 </a:t>
            </a:r>
            <a:r>
              <a:rPr lang="fi-FI" dirty="0" err="1"/>
              <a:t>ects</a:t>
            </a:r>
            <a:r>
              <a:rPr lang="fi-FI" dirty="0"/>
              <a:t> </a:t>
            </a:r>
            <a:r>
              <a:rPr lang="fi-FI" dirty="0" smtClean="0"/>
              <a:t> + 15 </a:t>
            </a:r>
            <a:r>
              <a:rPr lang="fi-FI" dirty="0" err="1" smtClean="0"/>
              <a:t>ects</a:t>
            </a:r>
            <a:r>
              <a:rPr lang="fi-FI" dirty="0" smtClean="0"/>
              <a:t> 90 </a:t>
            </a:r>
            <a:r>
              <a:rPr lang="fi-FI" dirty="0" err="1" smtClean="0"/>
              <a:t>ects</a:t>
            </a:r>
            <a:endParaRPr lang="fi-FI" dirty="0"/>
          </a:p>
          <a:p>
            <a:pPr lvl="1"/>
            <a:r>
              <a:rPr lang="fi-FI" dirty="0" err="1"/>
              <a:t>Length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practical</a:t>
            </a:r>
            <a:r>
              <a:rPr lang="fi-FI" dirty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 in </a:t>
            </a:r>
            <a:r>
              <a:rPr lang="fi-FI" dirty="0" err="1" smtClean="0"/>
              <a:t>clinical</a:t>
            </a:r>
            <a:r>
              <a:rPr lang="fi-FI" dirty="0" smtClean="0"/>
              <a:t> </a:t>
            </a:r>
            <a:r>
              <a:rPr lang="fi-FI" dirty="0" err="1" smtClean="0"/>
              <a:t>placements</a:t>
            </a:r>
            <a:r>
              <a:rPr lang="fi-FI" dirty="0" smtClean="0"/>
              <a:t> </a:t>
            </a:r>
            <a:r>
              <a:rPr lang="fi-FI" dirty="0"/>
              <a:t>is </a:t>
            </a:r>
            <a:r>
              <a:rPr lang="fi-FI" dirty="0" smtClean="0"/>
              <a:t>5- 7 </a:t>
            </a:r>
            <a:r>
              <a:rPr lang="fi-FI" dirty="0" err="1" smtClean="0"/>
              <a:t>weeks</a:t>
            </a:r>
            <a:endParaRPr lang="fi-FI" dirty="0"/>
          </a:p>
          <a:p>
            <a:pPr lvl="1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/>
              <a:t>aim</a:t>
            </a:r>
            <a:r>
              <a:rPr lang="fi-FI" dirty="0"/>
              <a:t> is to </a:t>
            </a:r>
            <a:r>
              <a:rPr lang="fi-FI" dirty="0" err="1"/>
              <a:t>stengthen</a:t>
            </a:r>
            <a:r>
              <a:rPr lang="fi-FI" dirty="0"/>
              <a:t> </a:t>
            </a:r>
            <a:r>
              <a:rPr lang="fi-FI" dirty="0" err="1"/>
              <a:t>practical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theoretical</a:t>
            </a:r>
            <a:r>
              <a:rPr lang="fi-FI" dirty="0"/>
              <a:t> </a:t>
            </a:r>
            <a:r>
              <a:rPr lang="fi-FI" dirty="0" err="1" smtClean="0"/>
              <a:t>understanding</a:t>
            </a:r>
            <a:endParaRPr lang="fi-FI" dirty="0" smtClean="0"/>
          </a:p>
          <a:p>
            <a:pPr lvl="1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focus</a:t>
            </a:r>
            <a:r>
              <a:rPr lang="fi-FI" dirty="0" smtClean="0"/>
              <a:t> is on </a:t>
            </a:r>
            <a:r>
              <a:rPr lang="fi-FI" dirty="0" err="1" smtClean="0"/>
              <a:t>growth</a:t>
            </a:r>
            <a:r>
              <a:rPr lang="fi-FI" dirty="0" smtClean="0"/>
              <a:t> and </a:t>
            </a:r>
            <a:r>
              <a:rPr lang="fi-FI" dirty="0" err="1" smtClean="0"/>
              <a:t>development</a:t>
            </a:r>
            <a:r>
              <a:rPr lang="fi-FI" dirty="0" smtClean="0"/>
              <a:t> of </a:t>
            </a:r>
            <a:r>
              <a:rPr lang="fi-FI" dirty="0" err="1" smtClean="0"/>
              <a:t>professional</a:t>
            </a:r>
            <a:r>
              <a:rPr lang="fi-FI" dirty="0" smtClean="0"/>
              <a:t> </a:t>
            </a:r>
            <a:r>
              <a:rPr lang="fi-FI" dirty="0" err="1" smtClean="0"/>
              <a:t>identity</a:t>
            </a:r>
            <a:endParaRPr lang="fi-FI" dirty="0"/>
          </a:p>
          <a:p>
            <a:pPr lvl="1"/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in </a:t>
            </a:r>
            <a:r>
              <a:rPr lang="fi-FI" dirty="0" err="1"/>
              <a:t>active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and </a:t>
            </a: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 in </a:t>
            </a:r>
            <a:r>
              <a:rPr lang="fi-FI" dirty="0" err="1"/>
              <a:t>nursing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patients</a:t>
            </a:r>
            <a:endParaRPr lang="fi-FI" dirty="0"/>
          </a:p>
          <a:p>
            <a:pPr lvl="1"/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nurse</a:t>
            </a:r>
            <a:r>
              <a:rPr lang="fi-FI" dirty="0"/>
              <a:t> </a:t>
            </a:r>
            <a:r>
              <a:rPr lang="fi-FI" dirty="0" err="1"/>
              <a:t>mentor</a:t>
            </a:r>
            <a:r>
              <a:rPr lang="fi-FI" dirty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ward</a:t>
            </a:r>
            <a:r>
              <a:rPr lang="fi-FI" dirty="0" smtClean="0"/>
              <a:t> as a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/>
              <a:t>pair</a:t>
            </a:r>
            <a:endParaRPr lang="fi-FI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73329" y="1131094"/>
            <a:ext cx="1663628" cy="23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054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700" dirty="0"/>
              <a:t>HAMK SIMCENTER AINOLA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main idea is to focus in issues related to patient care; technical skills and non-technical skills </a:t>
            </a:r>
          </a:p>
          <a:p>
            <a:r>
              <a:rPr lang="en-GB" dirty="0"/>
              <a:t>The simulation environment </a:t>
            </a:r>
            <a:r>
              <a:rPr lang="en-GB" dirty="0" err="1"/>
              <a:t>SimCenter</a:t>
            </a:r>
            <a:r>
              <a:rPr lang="en-GB" dirty="0"/>
              <a:t> </a:t>
            </a:r>
            <a:r>
              <a:rPr lang="en-GB" dirty="0" err="1"/>
              <a:t>Ainola</a:t>
            </a:r>
            <a:r>
              <a:rPr lang="en-GB" dirty="0"/>
              <a:t> can be utilised in many ways in bachelor level education and in continuing education</a:t>
            </a:r>
          </a:p>
          <a:p>
            <a:pPr lvl="1"/>
            <a:r>
              <a:rPr lang="en-GB" dirty="0"/>
              <a:t>Nursing and social service students</a:t>
            </a:r>
          </a:p>
          <a:p>
            <a:pPr lvl="1"/>
            <a:r>
              <a:rPr lang="en-GB" dirty="0"/>
              <a:t>Many external partners: </a:t>
            </a:r>
            <a:r>
              <a:rPr lang="en-GB" dirty="0" err="1"/>
              <a:t>Feevale</a:t>
            </a:r>
            <a:r>
              <a:rPr lang="en-GB" dirty="0"/>
              <a:t> University, in Brazil, Finnish </a:t>
            </a:r>
            <a:r>
              <a:rPr lang="en-GB" dirty="0" err="1"/>
              <a:t>Defece</a:t>
            </a:r>
            <a:r>
              <a:rPr lang="en-GB" dirty="0"/>
              <a:t> Forces, in specific NATO simulations, </a:t>
            </a:r>
            <a:r>
              <a:rPr lang="en-GB" dirty="0" err="1"/>
              <a:t>Kanta-Häme</a:t>
            </a:r>
            <a:r>
              <a:rPr lang="en-GB" dirty="0"/>
              <a:t> Central Hospital (both </a:t>
            </a:r>
            <a:r>
              <a:rPr lang="en-GB" dirty="0" err="1"/>
              <a:t>Hämeenlinna</a:t>
            </a:r>
            <a:r>
              <a:rPr lang="en-GB" dirty="0"/>
              <a:t> and </a:t>
            </a:r>
            <a:r>
              <a:rPr lang="en-GB" dirty="0" err="1"/>
              <a:t>Riihimäki</a:t>
            </a:r>
            <a:r>
              <a:rPr lang="en-GB" dirty="0"/>
              <a:t> units) and </a:t>
            </a:r>
            <a:r>
              <a:rPr lang="en-GB" dirty="0" err="1"/>
              <a:t>Hämeenlinna</a:t>
            </a:r>
            <a:r>
              <a:rPr lang="en-GB" dirty="0"/>
              <a:t> Health Services - department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55080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EQUIPMENTS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SimCenter</a:t>
            </a:r>
            <a:r>
              <a:rPr lang="en-GB" dirty="0"/>
              <a:t> </a:t>
            </a:r>
            <a:r>
              <a:rPr lang="en-GB" dirty="0" err="1"/>
              <a:t>Ainola</a:t>
            </a:r>
            <a:r>
              <a:rPr lang="en-GB" dirty="0"/>
              <a:t> has a </a:t>
            </a:r>
            <a:r>
              <a:rPr lang="en-GB" dirty="0" err="1"/>
              <a:t>SimMan</a:t>
            </a:r>
            <a:r>
              <a:rPr lang="en-GB" dirty="0"/>
              <a:t> 3G patient simulator </a:t>
            </a:r>
          </a:p>
          <a:p>
            <a:r>
              <a:rPr lang="en-GB" dirty="0"/>
              <a:t> In addition </a:t>
            </a:r>
            <a:r>
              <a:rPr lang="en-US" dirty="0"/>
              <a:t>center</a:t>
            </a:r>
            <a:r>
              <a:rPr lang="en-GB" dirty="0"/>
              <a:t> is equipped with ADL-simulator and junior simulator</a:t>
            </a:r>
          </a:p>
          <a:p>
            <a:r>
              <a:rPr lang="en-GB" dirty="0"/>
              <a:t>Modern </a:t>
            </a:r>
            <a:r>
              <a:rPr lang="en-GB" dirty="0" err="1"/>
              <a:t>av</a:t>
            </a:r>
            <a:r>
              <a:rPr lang="en-GB" dirty="0"/>
              <a:t>-system </a:t>
            </a:r>
          </a:p>
          <a:p>
            <a:r>
              <a:rPr lang="en-GB" dirty="0"/>
              <a:t>Also possibility to take simulation “out”</a:t>
            </a:r>
          </a:p>
          <a:p>
            <a:endParaRPr lang="fi-FI" dirty="0"/>
          </a:p>
        </p:txBody>
      </p:sp>
      <p:pic>
        <p:nvPicPr>
          <p:cNvPr id="7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384" y="2227887"/>
            <a:ext cx="2746317" cy="3260667"/>
          </a:xfrm>
        </p:spPr>
      </p:pic>
    </p:spTree>
    <p:extLst>
      <p:ext uri="{BB962C8B-B14F-4D97-AF65-F5344CB8AC3E}">
        <p14:creationId xmlns:p14="http://schemas.microsoft.com/office/powerpoint/2010/main" xmlns="" val="284659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WHERE </a:t>
            </a:r>
            <a:r>
              <a:rPr lang="fi-FI" dirty="0" err="1" smtClean="0"/>
              <a:t>simulation</a:t>
            </a:r>
            <a:r>
              <a:rPr lang="fi-FI" dirty="0" smtClean="0"/>
              <a:t> is </a:t>
            </a:r>
            <a:r>
              <a:rPr lang="fi-FI" dirty="0" err="1" smtClean="0"/>
              <a:t>used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err="1"/>
              <a:t>With</a:t>
            </a:r>
            <a:r>
              <a:rPr lang="fi-FI" dirty="0"/>
              <a:t> </a:t>
            </a:r>
            <a:r>
              <a:rPr lang="en-GB" dirty="0"/>
              <a:t>undergraduate nursing students we simulate e.g. in these subjects: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basics</a:t>
            </a:r>
            <a:r>
              <a:rPr lang="fi-FI" dirty="0"/>
              <a:t> of </a:t>
            </a:r>
            <a:r>
              <a:rPr lang="fi-FI" dirty="0" err="1"/>
              <a:t>nursing</a:t>
            </a:r>
            <a:endParaRPr lang="fi-FI" dirty="0"/>
          </a:p>
          <a:p>
            <a:pPr lvl="1"/>
            <a:r>
              <a:rPr lang="fi-FI" dirty="0" err="1"/>
              <a:t>medical</a:t>
            </a:r>
            <a:r>
              <a:rPr lang="fi-FI" dirty="0"/>
              <a:t> and </a:t>
            </a:r>
            <a:r>
              <a:rPr lang="fi-FI" dirty="0" err="1"/>
              <a:t>surgical</a:t>
            </a:r>
            <a:r>
              <a:rPr lang="fi-FI" dirty="0"/>
              <a:t> </a:t>
            </a:r>
            <a:r>
              <a:rPr lang="fi-FI" dirty="0" err="1"/>
              <a:t>nursing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ethics</a:t>
            </a:r>
            <a:r>
              <a:rPr lang="fi-FI" dirty="0"/>
              <a:t> of </a:t>
            </a:r>
            <a:r>
              <a:rPr lang="fi-FI" dirty="0" err="1"/>
              <a:t>nursing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promotion</a:t>
            </a:r>
            <a:endParaRPr lang="fi-FI" dirty="0"/>
          </a:p>
          <a:p>
            <a:pPr lvl="1"/>
            <a:r>
              <a:rPr lang="fi-FI" dirty="0" err="1"/>
              <a:t>mental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nursing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acute</a:t>
            </a:r>
            <a:r>
              <a:rPr lang="fi-FI" dirty="0"/>
              <a:t> </a:t>
            </a:r>
            <a:r>
              <a:rPr lang="fi-FI" dirty="0" err="1"/>
              <a:t>nursing</a:t>
            </a:r>
            <a:endParaRPr lang="fi-FI" dirty="0"/>
          </a:p>
          <a:p>
            <a:pPr lvl="1"/>
            <a:r>
              <a:rPr lang="fi-FI" dirty="0" err="1"/>
              <a:t>pediatric</a:t>
            </a:r>
            <a:r>
              <a:rPr lang="fi-FI" dirty="0"/>
              <a:t> </a:t>
            </a:r>
            <a:r>
              <a:rPr lang="fi-FI" dirty="0" err="1"/>
              <a:t>nursing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leadership</a:t>
            </a:r>
            <a:r>
              <a:rPr lang="fi-FI" dirty="0"/>
              <a:t> </a:t>
            </a:r>
            <a:r>
              <a:rPr lang="fi-FI" dirty="0" err="1"/>
              <a:t>studies</a:t>
            </a:r>
            <a:r>
              <a:rPr lang="fi-FI" dirty="0"/>
              <a:t> /team </a:t>
            </a:r>
            <a:r>
              <a:rPr lang="fi-FI" dirty="0" err="1"/>
              <a:t>work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aid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In </a:t>
            </a:r>
            <a:r>
              <a:rPr lang="fi-FI" dirty="0" err="1"/>
              <a:t>supplement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sexual</a:t>
            </a:r>
            <a:r>
              <a:rPr lang="fi-FI" dirty="0"/>
              <a:t> </a:t>
            </a:r>
            <a:r>
              <a:rPr lang="fi-FI" dirty="0" err="1"/>
              <a:t>advicer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uses</a:t>
            </a:r>
            <a:r>
              <a:rPr lang="fi-FI" dirty="0"/>
              <a:t> </a:t>
            </a:r>
            <a:r>
              <a:rPr lang="fi-FI" dirty="0" err="1"/>
              <a:t>simulation</a:t>
            </a:r>
            <a:r>
              <a:rPr lang="fi-FI" dirty="0"/>
              <a:t> </a:t>
            </a:r>
            <a:r>
              <a:rPr lang="fi-FI" dirty="0" err="1"/>
              <a:t>too</a:t>
            </a:r>
            <a:endParaRPr lang="fi-FI" dirty="0"/>
          </a:p>
          <a:p>
            <a:endParaRPr lang="fi-FI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16" y="2178516"/>
            <a:ext cx="3780235" cy="29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85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With non-technical skills the students learn how to: </a:t>
            </a:r>
          </a:p>
          <a:p>
            <a:pPr lvl="1"/>
            <a:r>
              <a:rPr lang="en-GB" dirty="0"/>
              <a:t>handle the situation (planning, pointing out the recourses,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team work skills (collaboration, sharing information, communication, etc.)</a:t>
            </a:r>
          </a:p>
          <a:p>
            <a:pPr lvl="1"/>
            <a:r>
              <a:rPr lang="en-GB" dirty="0"/>
              <a:t>situational awareness (making notices and preparing, understanding, etc.)</a:t>
            </a:r>
          </a:p>
          <a:p>
            <a:pPr lvl="1"/>
            <a:r>
              <a:rPr lang="en-GB" dirty="0"/>
              <a:t>decision making (different option, risks, choose proper option, re-estimation, etc.) </a:t>
            </a:r>
          </a:p>
          <a:p>
            <a:pPr lvl="1"/>
            <a:r>
              <a:rPr lang="en-GB" dirty="0"/>
              <a:t>leadership</a:t>
            </a:r>
          </a:p>
          <a:p>
            <a:r>
              <a:rPr lang="en-GB" dirty="0"/>
              <a:t>→ All these point out in the end for patient safety</a:t>
            </a:r>
            <a:endParaRPr lang="fi-FI" dirty="0"/>
          </a:p>
          <a:p>
            <a:endParaRPr lang="fi-FI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5" y="2435324"/>
            <a:ext cx="3780235" cy="2845794"/>
          </a:xfrm>
        </p:spPr>
      </p:pic>
    </p:spTree>
    <p:extLst>
      <p:ext uri="{BB962C8B-B14F-4D97-AF65-F5344CB8AC3E}">
        <p14:creationId xmlns:p14="http://schemas.microsoft.com/office/powerpoint/2010/main" xmlns="" val="421471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591127"/>
            <a:ext cx="8509681" cy="1727200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hlinkClick r:id="rId2"/>
              </a:rPr>
              <a:t>https://kaltura.hamk.fi/media/HAMK+-+Higher+education+with+a+professional+profile/0_8w0n4o7r</a:t>
            </a:r>
            <a:r>
              <a:rPr lang="fi-FI" sz="3600" dirty="0"/>
              <a:t> 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4" name="Kuva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076" y="2078182"/>
            <a:ext cx="6467302" cy="43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9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proven to create good learning outcomes </a:t>
            </a:r>
          </a:p>
          <a:p>
            <a:r>
              <a:rPr lang="en-GB" dirty="0"/>
              <a:t>The learning experiences have proven to be pleasant and at high quality for both undergraduate students, experienced nurses and medical teams</a:t>
            </a:r>
          </a:p>
          <a:p>
            <a:r>
              <a:rPr lang="en-GB" dirty="0"/>
              <a:t> Simulation has enhanced co-operation skills of medical teams in the real life situations of patient care</a:t>
            </a:r>
          </a:p>
          <a:p>
            <a:endParaRPr lang="fi-FI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9960" y="4511699"/>
            <a:ext cx="1391000" cy="184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2205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371600" y="1127593"/>
            <a:ext cx="6293224" cy="4303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2" name="Otsikko 1"/>
          <p:cNvSpPr txBox="1">
            <a:spLocks/>
          </p:cNvSpPr>
          <p:nvPr/>
        </p:nvSpPr>
        <p:spPr bwMode="auto">
          <a:xfrm>
            <a:off x="1816764" y="1614674"/>
            <a:ext cx="38973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4800" dirty="0" smtClean="0">
                <a:latin typeface="+mn-lt"/>
                <a:cs typeface="Arial" panose="020B0604020202020204" pitchFamily="34" charset="0"/>
              </a:rPr>
              <a:t>Customer-oriented applied research</a:t>
            </a:r>
            <a:endParaRPr lang="en-GB" altLang="fi-FI" sz="4800" dirty="0">
              <a:latin typeface="+mn-lt"/>
            </a:endParaRPr>
          </a:p>
        </p:txBody>
      </p:sp>
      <p:pic>
        <p:nvPicPr>
          <p:cNvPr id="61443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025" y="1127594"/>
            <a:ext cx="2868799" cy="430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051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err="1" smtClean="0"/>
              <a:t>Four</a:t>
            </a:r>
            <a:r>
              <a:rPr lang="fi-FI" b="1" dirty="0" smtClean="0"/>
              <a:t> </a:t>
            </a:r>
            <a:r>
              <a:rPr lang="fi-FI" b="1" dirty="0" err="1" smtClean="0"/>
              <a:t>research</a:t>
            </a:r>
            <a:r>
              <a:rPr lang="fi-FI" b="1" dirty="0" smtClean="0"/>
              <a:t> </a:t>
            </a:r>
            <a:r>
              <a:rPr lang="fi-FI" b="1" dirty="0" err="1" smtClean="0"/>
              <a:t>units</a:t>
            </a:r>
            <a:endParaRPr lang="fi-FI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710A33-22ED-4A9F-A5FE-030D9EA2A12D}" type="datetime1">
              <a:rPr lang="fi-FI" smtClean="0"/>
              <a:pPr/>
              <a:t>23.11.2018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HAMK Yleisesitys 2017</a:t>
            </a:r>
          </a:p>
        </p:txBody>
      </p:sp>
      <p:sp>
        <p:nvSpPr>
          <p:cNvPr id="6" name="Suorakulmio 18"/>
          <p:cNvSpPr/>
          <p:nvPr/>
        </p:nvSpPr>
        <p:spPr>
          <a:xfrm>
            <a:off x="6503435" y="1827842"/>
            <a:ext cx="1773430" cy="1770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fi-FI" sz="1400" b="1" dirty="0" smtClean="0">
                <a:solidFill>
                  <a:schemeClr val="tx1"/>
                </a:solidFill>
              </a:rPr>
              <a:t>Smart Services</a:t>
            </a:r>
            <a:endParaRPr lang="fi-FI" sz="1400" b="1" dirty="0">
              <a:solidFill>
                <a:schemeClr val="tx1"/>
              </a:solidFill>
            </a:endParaRPr>
          </a:p>
          <a:p>
            <a:pPr lvl="0" algn="ctr" defTabSz="914400"/>
            <a:r>
              <a:rPr lang="en-US" sz="1400" i="1" dirty="0">
                <a:solidFill>
                  <a:schemeClr val="tx1"/>
                </a:solidFill>
              </a:rPr>
              <a:t>digital technologies and service business development across </a:t>
            </a:r>
            <a:r>
              <a:rPr lang="en-US" sz="1400" i="1" dirty="0" smtClean="0">
                <a:solidFill>
                  <a:schemeClr val="tx1"/>
                </a:solidFill>
              </a:rPr>
              <a:t>sectors</a:t>
            </a:r>
            <a:endParaRPr lang="fi-FI" sz="1400" i="1" dirty="0">
              <a:solidFill>
                <a:schemeClr val="tx1"/>
              </a:solidFill>
            </a:endParaRPr>
          </a:p>
        </p:txBody>
      </p:sp>
      <p:sp>
        <p:nvSpPr>
          <p:cNvPr id="7" name="Suorakulmio 20"/>
          <p:cNvSpPr/>
          <p:nvPr/>
        </p:nvSpPr>
        <p:spPr>
          <a:xfrm>
            <a:off x="2697589" y="1827842"/>
            <a:ext cx="1767393" cy="1770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fi-FI" sz="1400" b="1" dirty="0" smtClean="0">
                <a:solidFill>
                  <a:schemeClr val="tx1"/>
                </a:solidFill>
              </a:rPr>
              <a:t>Professional </a:t>
            </a:r>
            <a:r>
              <a:rPr lang="fi-FI" sz="1400" b="1" dirty="0" err="1" smtClean="0">
                <a:solidFill>
                  <a:schemeClr val="tx1"/>
                </a:solidFill>
              </a:rPr>
              <a:t>Excellence</a:t>
            </a:r>
            <a:r>
              <a:rPr lang="fi-FI" sz="1400" b="1" dirty="0" smtClean="0">
                <a:solidFill>
                  <a:schemeClr val="tx1"/>
                </a:solidFill>
              </a:rPr>
              <a:t> </a:t>
            </a:r>
            <a:endParaRPr lang="fi-FI" sz="1400" dirty="0">
              <a:solidFill>
                <a:schemeClr val="tx1"/>
              </a:solidFill>
            </a:endParaRPr>
          </a:p>
          <a:p>
            <a:pPr lvl="0" algn="ctr" defTabSz="914400"/>
            <a:r>
              <a:rPr lang="fi-FI" sz="1400" i="1" dirty="0" err="1">
                <a:solidFill>
                  <a:schemeClr val="tx1"/>
                </a:solidFill>
              </a:rPr>
              <a:t>c</a:t>
            </a:r>
            <a:r>
              <a:rPr lang="fi-FI" sz="1400" i="1" dirty="0" err="1" smtClean="0">
                <a:solidFill>
                  <a:schemeClr val="tx1"/>
                </a:solidFill>
              </a:rPr>
              <a:t>ompetence</a:t>
            </a:r>
            <a:r>
              <a:rPr lang="fi-FI" sz="1400" i="1" dirty="0" smtClean="0">
                <a:solidFill>
                  <a:schemeClr val="tx1"/>
                </a:solidFill>
              </a:rPr>
              <a:t> </a:t>
            </a:r>
            <a:r>
              <a:rPr lang="fi-FI" sz="1400" i="1" dirty="0" err="1" smtClean="0">
                <a:solidFill>
                  <a:schemeClr val="tx1"/>
                </a:solidFill>
              </a:rPr>
              <a:t>development</a:t>
            </a:r>
            <a:r>
              <a:rPr lang="fi-FI" sz="1400" i="1" dirty="0" smtClean="0">
                <a:solidFill>
                  <a:schemeClr val="tx1"/>
                </a:solidFill>
              </a:rPr>
              <a:t> and management</a:t>
            </a:r>
            <a:endParaRPr lang="fi-FI" sz="1400" i="1" dirty="0">
              <a:solidFill>
                <a:schemeClr val="tx1"/>
              </a:solidFill>
            </a:endParaRPr>
          </a:p>
        </p:txBody>
      </p:sp>
      <p:sp>
        <p:nvSpPr>
          <p:cNvPr id="8" name="Suorakulmio 17"/>
          <p:cNvSpPr/>
          <p:nvPr/>
        </p:nvSpPr>
        <p:spPr>
          <a:xfrm>
            <a:off x="810154" y="1827842"/>
            <a:ext cx="1773429" cy="1770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fi-FI" sz="1400" b="1" dirty="0" err="1" smtClean="0">
                <a:solidFill>
                  <a:schemeClr val="tx1"/>
                </a:solidFill>
              </a:rPr>
              <a:t>Sheet</a:t>
            </a:r>
            <a:r>
              <a:rPr lang="fi-FI" sz="1400" b="1" dirty="0" smtClean="0">
                <a:solidFill>
                  <a:schemeClr val="tx1"/>
                </a:solidFill>
              </a:rPr>
              <a:t> </a:t>
            </a:r>
            <a:r>
              <a:rPr lang="fi-FI" sz="1400" b="1" dirty="0" err="1" smtClean="0">
                <a:solidFill>
                  <a:schemeClr val="tx1"/>
                </a:solidFill>
              </a:rPr>
              <a:t>Metal</a:t>
            </a:r>
            <a:r>
              <a:rPr lang="fi-FI" sz="1400" b="1" dirty="0" smtClean="0">
                <a:solidFill>
                  <a:schemeClr val="tx1"/>
                </a:solidFill>
              </a:rPr>
              <a:t> Centre </a:t>
            </a:r>
            <a:endParaRPr lang="fi-FI" sz="1400" dirty="0">
              <a:solidFill>
                <a:schemeClr val="tx1"/>
              </a:solidFill>
            </a:endParaRPr>
          </a:p>
          <a:p>
            <a:pPr lvl="0" algn="ctr" defTabSz="914400"/>
            <a:r>
              <a:rPr lang="en-US" sz="1400" i="1" dirty="0">
                <a:solidFill>
                  <a:schemeClr val="tx1"/>
                </a:solidFill>
              </a:rPr>
              <a:t>sheet metal products and manufacturing</a:t>
            </a:r>
            <a:endParaRPr lang="fi-FI" sz="1400" i="1" dirty="0">
              <a:solidFill>
                <a:schemeClr val="tx1"/>
              </a:solidFill>
            </a:endParaRPr>
          </a:p>
        </p:txBody>
      </p:sp>
      <p:sp>
        <p:nvSpPr>
          <p:cNvPr id="10" name="Suorakulmio 13"/>
          <p:cNvSpPr/>
          <p:nvPr/>
        </p:nvSpPr>
        <p:spPr>
          <a:xfrm>
            <a:off x="4597494" y="1827842"/>
            <a:ext cx="1773429" cy="1770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fi-FI" sz="1400" b="1" dirty="0" err="1" smtClean="0">
                <a:solidFill>
                  <a:schemeClr val="tx1"/>
                </a:solidFill>
              </a:rPr>
              <a:t>Bioeconomy</a:t>
            </a:r>
            <a:r>
              <a:rPr lang="fi-FI" sz="1400" dirty="0" smtClean="0">
                <a:solidFill>
                  <a:schemeClr val="tx1"/>
                </a:solidFill>
              </a:rPr>
              <a:t> </a:t>
            </a:r>
            <a:endParaRPr lang="fi-FI" sz="1400" dirty="0">
              <a:solidFill>
                <a:schemeClr val="tx1"/>
              </a:solidFill>
            </a:endParaRPr>
          </a:p>
          <a:p>
            <a:pPr lvl="0" algn="ctr" defTabSz="914400"/>
            <a:r>
              <a:rPr lang="fi-FI" sz="1400" i="1" dirty="0" err="1">
                <a:solidFill>
                  <a:schemeClr val="tx1"/>
                </a:solidFill>
              </a:rPr>
              <a:t>b</a:t>
            </a:r>
            <a:r>
              <a:rPr lang="fi-FI" sz="1400" i="1" dirty="0" err="1" smtClean="0">
                <a:solidFill>
                  <a:schemeClr val="tx1"/>
                </a:solidFill>
              </a:rPr>
              <a:t>ioprocesses</a:t>
            </a:r>
            <a:r>
              <a:rPr lang="fi-FI" sz="1400" i="1" dirty="0" smtClean="0">
                <a:solidFill>
                  <a:schemeClr val="tx1"/>
                </a:solidFill>
              </a:rPr>
              <a:t> and </a:t>
            </a:r>
            <a:r>
              <a:rPr lang="fi-FI" sz="1400" i="1" dirty="0" err="1" smtClean="0">
                <a:solidFill>
                  <a:schemeClr val="tx1"/>
                </a:solidFill>
              </a:rPr>
              <a:t>sustainable</a:t>
            </a:r>
            <a:r>
              <a:rPr lang="fi-FI" sz="1400" i="1" dirty="0" smtClean="0">
                <a:solidFill>
                  <a:schemeClr val="tx1"/>
                </a:solidFill>
              </a:rPr>
              <a:t> </a:t>
            </a:r>
            <a:r>
              <a:rPr lang="fi-FI" sz="1400" i="1" dirty="0" err="1" smtClean="0">
                <a:solidFill>
                  <a:schemeClr val="tx1"/>
                </a:solidFill>
              </a:rPr>
              <a:t>development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572" y="3759551"/>
            <a:ext cx="8334309" cy="2275490"/>
          </a:xfrm>
        </p:spPr>
        <p:txBody>
          <a:bodyPr>
            <a:noAutofit/>
          </a:bodyPr>
          <a:lstStyle/>
          <a:p>
            <a:pPr marL="342900" indent="-342900"/>
            <a:r>
              <a:rPr lang="en-GB" sz="1400" dirty="0"/>
              <a:t>Respond to both global and regional challenges.</a:t>
            </a:r>
          </a:p>
          <a:p>
            <a:pPr marL="342900" indent="-342900"/>
            <a:r>
              <a:rPr lang="en-GB" sz="1400" dirty="0"/>
              <a:t>Each research unit has its own research programmes with specified areas of expertise.</a:t>
            </a:r>
          </a:p>
          <a:p>
            <a:pPr marL="342900" indent="-342900"/>
            <a:r>
              <a:rPr lang="en-GB" sz="1400" dirty="0"/>
              <a:t>Research groups make good use of HAMK’s many different fields and combine expertise from  these various fields. </a:t>
            </a:r>
          </a:p>
          <a:p>
            <a:pPr marL="342900" indent="-342900"/>
            <a:r>
              <a:rPr lang="en-GB" sz="1400" dirty="0"/>
              <a:t>Research environments offer a place to implement applied research.</a:t>
            </a:r>
          </a:p>
          <a:p>
            <a:pPr marL="342900" indent="-342900"/>
            <a:r>
              <a:rPr lang="en-GB" sz="1400" dirty="0"/>
              <a:t>Produce direct benefits for HAMK students and business and industry.</a:t>
            </a:r>
          </a:p>
          <a:p>
            <a:pPr marL="342900" indent="-342900"/>
            <a:r>
              <a:rPr lang="en-GB" sz="1400" dirty="0"/>
              <a:t>By combining research activities and teaching, the structure and content of education is improved.</a:t>
            </a:r>
          </a:p>
        </p:txBody>
      </p:sp>
    </p:spTree>
    <p:extLst>
      <p:ext uri="{BB962C8B-B14F-4D97-AF65-F5344CB8AC3E}">
        <p14:creationId xmlns:p14="http://schemas.microsoft.com/office/powerpoint/2010/main" xmlns="" val="38393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7"/>
          <p:cNvSpPr txBox="1">
            <a:spLocks/>
          </p:cNvSpPr>
          <p:nvPr/>
        </p:nvSpPr>
        <p:spPr>
          <a:xfrm>
            <a:off x="540916" y="422408"/>
            <a:ext cx="77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cs typeface="Arial" panose="020B0604020202020204" pitchFamily="34" charset="0"/>
              </a:rPr>
              <a:t>International HAMK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42" y="1341293"/>
            <a:ext cx="6727347" cy="44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84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International HAMK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defRPr/>
            </a:pPr>
            <a:r>
              <a:rPr lang="en-GB" dirty="0">
                <a:cs typeface="Arial" panose="020B0604020202020204" pitchFamily="34" charset="0"/>
              </a:rPr>
              <a:t>All students are guaranteed opportunities to develop their international competence, which forms a part of the generic workplace competences.</a:t>
            </a:r>
          </a:p>
          <a:p>
            <a:pPr marL="342900" indent="-342900">
              <a:defRPr/>
            </a:pP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GB" dirty="0">
                <a:cs typeface="Arial" panose="020B0604020202020204" pitchFamily="34" charset="0"/>
              </a:rPr>
              <a:t>E.g. mobility, double degrees, virtual mobility,  courses offered in English, international R&amp;D projects.</a:t>
            </a:r>
          </a:p>
          <a:p>
            <a:pPr marL="342900" indent="-342900">
              <a:defRPr/>
            </a:pP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GB" altLang="fi-FI" dirty="0">
                <a:cs typeface="Arial" panose="020B0604020202020204" pitchFamily="34" charset="0"/>
              </a:rPr>
              <a:t>Staff mobility promotes the quality of education and RD activities and supports the international competence of students.</a:t>
            </a:r>
          </a:p>
          <a:p>
            <a:pPr marL="342900" indent="-342900">
              <a:defRPr/>
            </a:pPr>
            <a:endParaRPr lang="en-GB" altLang="fi-FI" dirty="0"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US" kern="0" dirty="0">
                <a:cs typeface="Arial" panose="020B0604020202020204" pitchFamily="34" charset="0"/>
              </a:rPr>
              <a:t>International HAMK has a significant impact on the </a:t>
            </a:r>
            <a:r>
              <a:rPr lang="en-GB" kern="0" dirty="0">
                <a:cs typeface="Arial" panose="020B0604020202020204" pitchFamily="34" charset="0"/>
              </a:rPr>
              <a:t>internationalisation</a:t>
            </a:r>
            <a:r>
              <a:rPr lang="en-US" kern="0" dirty="0">
                <a:cs typeface="Arial" panose="020B0604020202020204" pitchFamily="34" charset="0"/>
              </a:rPr>
              <a:t> of the region’s enterprises and the community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7869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International HAMK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altLang="fi-FI" sz="4000" b="1" dirty="0" smtClean="0">
                <a:solidFill>
                  <a:srgbClr val="145E87"/>
                </a:solidFill>
                <a:ea typeface="Calibri" pitchFamily="34" charset="0"/>
                <a:cs typeface="Arial" panose="020B0604020202020204" pitchFamily="34" charset="0"/>
              </a:rPr>
              <a:t>Partners</a:t>
            </a:r>
            <a:endParaRPr lang="fi-FI" b="1" dirty="0">
              <a:solidFill>
                <a:srgbClr val="145E87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universities in Europe,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universities in Asia, America,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Russia and Africa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Strategic partnerships: 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Feevale University, Brazil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VIA University College, Denmark</a:t>
            </a:r>
          </a:p>
          <a:p>
            <a:pPr marL="742950" lvl="1" indent="-285750"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HAMK has about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double degree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partners which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allows students to complete another degree abroad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while studying at HAMK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7949" y="1825625"/>
            <a:ext cx="179493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9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International HAMK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altLang="fi-FI" sz="4000" b="1" dirty="0">
                <a:solidFill>
                  <a:srgbClr val="145E87"/>
                </a:solidFill>
                <a:ea typeface="Calibri" pitchFamily="34" charset="0"/>
                <a:cs typeface="Arial" panose="020B0604020202020204" pitchFamily="34" charset="0"/>
              </a:rPr>
              <a:t>Mobility </a:t>
            </a:r>
            <a:r>
              <a:rPr lang="en-US" altLang="fi-FI" sz="4000" b="1" dirty="0" smtClean="0">
                <a:solidFill>
                  <a:srgbClr val="145E87"/>
                </a:solidFill>
                <a:ea typeface="Calibri" pitchFamily="34" charset="0"/>
                <a:cs typeface="Arial" panose="020B0604020202020204" pitchFamily="34" charset="0"/>
              </a:rPr>
              <a:t>2017</a:t>
            </a:r>
            <a:endParaRPr lang="fi-FI" b="1" dirty="0">
              <a:solidFill>
                <a:srgbClr val="145E87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GB" altLang="fi-FI" b="1" dirty="0" smtClean="0">
                <a:cs typeface="Arial" panose="020B0604020202020204" pitchFamily="34" charset="0"/>
              </a:rPr>
              <a:t>167</a:t>
            </a:r>
            <a:r>
              <a:rPr lang="en-GB" altLang="fi-FI" dirty="0" smtClean="0">
                <a:cs typeface="Arial" panose="020B0604020202020204" pitchFamily="34" charset="0"/>
              </a:rPr>
              <a:t> </a:t>
            </a:r>
            <a:r>
              <a:rPr lang="en-GB" altLang="fi-FI" dirty="0">
                <a:cs typeface="Arial" panose="020B0604020202020204" pitchFamily="34" charset="0"/>
              </a:rPr>
              <a:t>outgoing students and trainees </a:t>
            </a:r>
            <a:br>
              <a:rPr lang="en-GB" altLang="fi-FI" dirty="0">
                <a:cs typeface="Arial" panose="020B0604020202020204" pitchFamily="34" charset="0"/>
              </a:rPr>
            </a:br>
            <a:r>
              <a:rPr lang="en-GB" altLang="fi-FI" dirty="0">
                <a:cs typeface="Arial" panose="020B0604020202020204" pitchFamily="34" charset="0"/>
              </a:rPr>
              <a:t>to</a:t>
            </a:r>
            <a:r>
              <a:rPr lang="en-GB" altLang="fi-FI" b="1" dirty="0">
                <a:cs typeface="Arial" panose="020B0604020202020204" pitchFamily="34" charset="0"/>
              </a:rPr>
              <a:t> </a:t>
            </a:r>
            <a:r>
              <a:rPr lang="en-GB" altLang="fi-FI" b="1" dirty="0" smtClean="0">
                <a:cs typeface="Arial" panose="020B0604020202020204" pitchFamily="34" charset="0"/>
              </a:rPr>
              <a:t>25 </a:t>
            </a:r>
            <a:r>
              <a:rPr lang="en-GB" altLang="fi-FI" dirty="0">
                <a:cs typeface="Arial" panose="020B0604020202020204" pitchFamily="34" charset="0"/>
              </a:rPr>
              <a:t>different countries</a:t>
            </a:r>
          </a:p>
          <a:p>
            <a:pPr marL="285750" indent="-285750"/>
            <a:endParaRPr lang="en-GB" altLang="fi-FI" dirty="0">
              <a:cs typeface="Arial" panose="020B0604020202020204" pitchFamily="34" charset="0"/>
            </a:endParaRPr>
          </a:p>
          <a:p>
            <a:pPr marL="285750" indent="-285750"/>
            <a:r>
              <a:rPr lang="en-GB" altLang="fi-FI" b="1" dirty="0" smtClean="0">
                <a:cs typeface="Arial" panose="020B0604020202020204" pitchFamily="34" charset="0"/>
              </a:rPr>
              <a:t>150 </a:t>
            </a:r>
            <a:r>
              <a:rPr lang="en-GB" altLang="fi-FI" dirty="0">
                <a:cs typeface="Arial" panose="020B0604020202020204" pitchFamily="34" charset="0"/>
              </a:rPr>
              <a:t>incoming students and trainees </a:t>
            </a:r>
            <a:br>
              <a:rPr lang="en-GB" altLang="fi-FI" dirty="0">
                <a:cs typeface="Arial" panose="020B0604020202020204" pitchFamily="34" charset="0"/>
              </a:rPr>
            </a:br>
            <a:r>
              <a:rPr lang="en-GB" altLang="fi-FI" dirty="0">
                <a:cs typeface="Arial" panose="020B0604020202020204" pitchFamily="34" charset="0"/>
              </a:rPr>
              <a:t>from </a:t>
            </a:r>
            <a:r>
              <a:rPr lang="en-GB" altLang="fi-FI" b="1" dirty="0" smtClean="0">
                <a:cs typeface="Arial" panose="020B0604020202020204" pitchFamily="34" charset="0"/>
              </a:rPr>
              <a:t>25</a:t>
            </a:r>
            <a:r>
              <a:rPr lang="en-GB" altLang="fi-FI" dirty="0" smtClean="0">
                <a:cs typeface="Arial" panose="020B0604020202020204" pitchFamily="34" charset="0"/>
              </a:rPr>
              <a:t> </a:t>
            </a:r>
            <a:r>
              <a:rPr lang="en-GB" altLang="fi-FI" dirty="0">
                <a:cs typeface="Arial" panose="020B0604020202020204" pitchFamily="34" charset="0"/>
              </a:rPr>
              <a:t>different countries</a:t>
            </a:r>
          </a:p>
          <a:p>
            <a:pPr marL="285750" indent="-285750"/>
            <a:endParaRPr lang="en-GB" altLang="fi-FI" b="1" dirty="0">
              <a:cs typeface="Arial" panose="020B0604020202020204" pitchFamily="34" charset="0"/>
            </a:endParaRPr>
          </a:p>
          <a:p>
            <a:pPr marL="285750" indent="-285750"/>
            <a:r>
              <a:rPr lang="en-GB" altLang="fi-FI" b="1" dirty="0" smtClean="0">
                <a:cs typeface="Arial" panose="020B0604020202020204" pitchFamily="34" charset="0"/>
              </a:rPr>
              <a:t>349</a:t>
            </a:r>
            <a:r>
              <a:rPr lang="en-GB" altLang="fi-FI" dirty="0" smtClean="0">
                <a:cs typeface="Arial" panose="020B0604020202020204" pitchFamily="34" charset="0"/>
              </a:rPr>
              <a:t> </a:t>
            </a:r>
            <a:r>
              <a:rPr lang="en-GB" altLang="fi-FI" dirty="0">
                <a:cs typeface="Arial" panose="020B0604020202020204" pitchFamily="34" charset="0"/>
              </a:rPr>
              <a:t>outgoing staff </a:t>
            </a:r>
            <a:r>
              <a:rPr lang="en-GB" altLang="fi-FI" dirty="0" smtClean="0">
                <a:cs typeface="Arial" panose="020B0604020202020204" pitchFamily="34" charset="0"/>
              </a:rPr>
              <a:t>exchanges</a:t>
            </a:r>
            <a:r>
              <a:rPr lang="en-GB" altLang="fi-FI" dirty="0">
                <a:cs typeface="Arial" panose="020B0604020202020204" pitchFamily="34" charset="0"/>
              </a:rPr>
              <a:t/>
            </a:r>
            <a:br>
              <a:rPr lang="en-GB" altLang="fi-FI" dirty="0">
                <a:cs typeface="Arial" panose="020B0604020202020204" pitchFamily="34" charset="0"/>
              </a:rPr>
            </a:br>
            <a:r>
              <a:rPr lang="en-GB" altLang="fi-FI" dirty="0">
                <a:cs typeface="Arial" panose="020B0604020202020204" pitchFamily="34" charset="0"/>
              </a:rPr>
              <a:t>to </a:t>
            </a:r>
            <a:r>
              <a:rPr lang="en-GB" altLang="fi-FI" b="1" dirty="0">
                <a:cs typeface="Arial" panose="020B0604020202020204" pitchFamily="34" charset="0"/>
              </a:rPr>
              <a:t>43</a:t>
            </a:r>
            <a:r>
              <a:rPr lang="en-GB" altLang="fi-FI" dirty="0" smtClean="0">
                <a:cs typeface="Arial" panose="020B0604020202020204" pitchFamily="34" charset="0"/>
              </a:rPr>
              <a:t> </a:t>
            </a:r>
            <a:r>
              <a:rPr lang="en-GB" altLang="fi-FI" dirty="0">
                <a:cs typeface="Arial" panose="020B0604020202020204" pitchFamily="34" charset="0"/>
              </a:rPr>
              <a:t>different countries</a:t>
            </a:r>
          </a:p>
          <a:p>
            <a:pPr marL="0" indent="0">
              <a:buNone/>
            </a:pPr>
            <a:endParaRPr lang="en-GB" altLang="fi-FI" b="1" dirty="0">
              <a:cs typeface="Arial" panose="020B0604020202020204" pitchFamily="34" charset="0"/>
            </a:endParaRPr>
          </a:p>
          <a:p>
            <a:pPr marL="285750" indent="-285750"/>
            <a:r>
              <a:rPr lang="en-GB" altLang="fi-FI" b="1" dirty="0" smtClean="0">
                <a:cs typeface="Arial" panose="020B0604020202020204" pitchFamily="34" charset="0"/>
              </a:rPr>
              <a:t>185</a:t>
            </a:r>
            <a:r>
              <a:rPr lang="en-GB" altLang="fi-FI" dirty="0" smtClean="0">
                <a:cs typeface="Arial" panose="020B0604020202020204" pitchFamily="34" charset="0"/>
              </a:rPr>
              <a:t> </a:t>
            </a:r>
            <a:r>
              <a:rPr lang="en-GB" altLang="fi-FI" dirty="0">
                <a:cs typeface="Arial" panose="020B0604020202020204" pitchFamily="34" charset="0"/>
              </a:rPr>
              <a:t>incoming </a:t>
            </a:r>
            <a:r>
              <a:rPr lang="en-GB" altLang="fi-FI">
                <a:cs typeface="Arial" panose="020B0604020202020204" pitchFamily="34" charset="0"/>
              </a:rPr>
              <a:t>staff </a:t>
            </a:r>
            <a:r>
              <a:rPr lang="en-GB" altLang="fi-FI" smtClean="0">
                <a:cs typeface="Arial" panose="020B0604020202020204" pitchFamily="34" charset="0"/>
              </a:rPr>
              <a:t>exchanges</a:t>
            </a:r>
            <a:r>
              <a:rPr lang="en-GB" altLang="fi-FI" dirty="0">
                <a:cs typeface="Arial" panose="020B0604020202020204" pitchFamily="34" charset="0"/>
              </a:rPr>
              <a:t/>
            </a:r>
            <a:br>
              <a:rPr lang="en-GB" altLang="fi-FI" dirty="0">
                <a:cs typeface="Arial" panose="020B0604020202020204" pitchFamily="34" charset="0"/>
              </a:rPr>
            </a:br>
            <a:r>
              <a:rPr lang="en-GB" altLang="fi-FI" dirty="0">
                <a:cs typeface="Arial" panose="020B0604020202020204" pitchFamily="34" charset="0"/>
              </a:rPr>
              <a:t>from </a:t>
            </a:r>
            <a:r>
              <a:rPr lang="en-GB" altLang="fi-FI" b="1" dirty="0">
                <a:cs typeface="Arial" panose="020B0604020202020204" pitchFamily="34" charset="0"/>
              </a:rPr>
              <a:t>24</a:t>
            </a:r>
            <a:r>
              <a:rPr lang="en-GB" altLang="fi-FI" dirty="0" smtClean="0">
                <a:cs typeface="Arial" panose="020B0604020202020204" pitchFamily="34" charset="0"/>
              </a:rPr>
              <a:t> </a:t>
            </a:r>
            <a:r>
              <a:rPr lang="en-GB" altLang="fi-FI" dirty="0">
                <a:cs typeface="Arial" panose="020B0604020202020204" pitchFamily="34" charset="0"/>
              </a:rPr>
              <a:t>different countries</a:t>
            </a:r>
          </a:p>
          <a:p>
            <a:endParaRPr lang="fi-FI" dirty="0"/>
          </a:p>
        </p:txBody>
      </p:sp>
      <p:grpSp>
        <p:nvGrpSpPr>
          <p:cNvPr id="6" name="Ryhmä 5"/>
          <p:cNvGrpSpPr/>
          <p:nvPr/>
        </p:nvGrpSpPr>
        <p:grpSpPr>
          <a:xfrm>
            <a:off x="6326712" y="1813589"/>
            <a:ext cx="1438495" cy="4363374"/>
            <a:chOff x="6461183" y="-159656"/>
            <a:chExt cx="1794933" cy="5444554"/>
          </a:xfrm>
        </p:grpSpPr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61183" y="-159656"/>
              <a:ext cx="1794933" cy="2692400"/>
            </a:xfrm>
            <a:prstGeom prst="rect">
              <a:avLst/>
            </a:prstGeom>
          </p:spPr>
        </p:pic>
        <p:pic>
          <p:nvPicPr>
            <p:cNvPr id="5" name="Kuva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61183" y="2592499"/>
              <a:ext cx="1794933" cy="2692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704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Audited by </a:t>
            </a:r>
            <a:r>
              <a:rPr lang="en-US" b="1" dirty="0" smtClean="0">
                <a:cs typeface="Arial" panose="020B0604020202020204" pitchFamily="34" charset="0"/>
              </a:rPr>
              <a:t>FINEEC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defRPr/>
            </a:pPr>
            <a:r>
              <a:rPr lang="en-US" altLang="fi-FI" dirty="0">
                <a:cs typeface="Arial" panose="020B0604020202020204" pitchFamily="34" charset="0"/>
              </a:rPr>
              <a:t>In Finland, the Finnish Education Evaluation </a:t>
            </a:r>
            <a:br>
              <a:rPr lang="en-US" altLang="fi-FI" dirty="0">
                <a:cs typeface="Arial" panose="020B0604020202020204" pitchFamily="34" charset="0"/>
              </a:rPr>
            </a:br>
            <a:r>
              <a:rPr lang="en-US" altLang="fi-FI" dirty="0">
                <a:cs typeface="Arial" panose="020B0604020202020204" pitchFamily="34" charset="0"/>
              </a:rPr>
              <a:t>Centre (FINEEC) audits the quality systems in</a:t>
            </a:r>
            <a:br>
              <a:rPr lang="en-US" altLang="fi-FI" dirty="0">
                <a:cs typeface="Arial" panose="020B0604020202020204" pitchFamily="34" charset="0"/>
              </a:rPr>
            </a:br>
            <a:r>
              <a:rPr lang="en-US" altLang="fi-FI" dirty="0">
                <a:cs typeface="Arial" panose="020B0604020202020204" pitchFamily="34" charset="0"/>
              </a:rPr>
              <a:t>higher education. </a:t>
            </a:r>
            <a:r>
              <a:rPr lang="en-US" dirty="0">
                <a:cs typeface="Arial" panose="020B0604020202020204" pitchFamily="34" charset="0"/>
              </a:rPr>
              <a:t>FINEEC conducted an audit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of HAMK in 2016 and awarded the institution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 quality label valid for six years starting on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26 August 2016. </a:t>
            </a:r>
            <a:endParaRPr lang="fi-FI" altLang="fi-FI" dirty="0"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fi-FI" altLang="fi-FI" dirty="0"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GB" altLang="fi-FI" dirty="0">
                <a:cs typeface="Arial" panose="020B0604020202020204" pitchFamily="34" charset="0"/>
              </a:rPr>
              <a:t>In the previous audit of 2010, HAMK was the first</a:t>
            </a:r>
            <a:br>
              <a:rPr lang="en-GB" altLang="fi-FI" dirty="0">
                <a:cs typeface="Arial" panose="020B0604020202020204" pitchFamily="34" charset="0"/>
              </a:rPr>
            </a:br>
            <a:r>
              <a:rPr lang="en-GB" altLang="fi-FI" dirty="0">
                <a:cs typeface="Arial" panose="020B0604020202020204" pitchFamily="34" charset="0"/>
              </a:rPr>
              <a:t>higher education institution in Finland to receive</a:t>
            </a:r>
            <a:br>
              <a:rPr lang="en-GB" altLang="fi-FI" dirty="0">
                <a:cs typeface="Arial" panose="020B0604020202020204" pitchFamily="34" charset="0"/>
              </a:rPr>
            </a:br>
            <a:r>
              <a:rPr lang="en-GB" altLang="fi-FI" dirty="0">
                <a:cs typeface="Arial" panose="020B0604020202020204" pitchFamily="34" charset="0"/>
              </a:rPr>
              <a:t>the status ”advanced” which is the highest level</a:t>
            </a:r>
            <a:br>
              <a:rPr lang="en-GB" altLang="fi-FI" dirty="0">
                <a:cs typeface="Arial" panose="020B0604020202020204" pitchFamily="34" charset="0"/>
              </a:rPr>
            </a:br>
            <a:r>
              <a:rPr lang="en-GB" altLang="fi-FI" dirty="0">
                <a:cs typeface="Arial" panose="020B0604020202020204" pitchFamily="34" charset="0"/>
              </a:rPr>
              <a:t>of the quality assurance system.</a:t>
            </a:r>
          </a:p>
          <a:p>
            <a:pPr marL="342900" indent="-342900">
              <a:defRPr/>
            </a:pPr>
            <a:endParaRPr lang="en-GB" altLang="fi-FI" dirty="0"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GB" altLang="fi-FI" dirty="0">
                <a:cs typeface="Arial" panose="020B0604020202020204" pitchFamily="34" charset="0"/>
              </a:rPr>
              <a:t>The quality assurance system is based on the  PDCA </a:t>
            </a:r>
            <a:br>
              <a:rPr lang="en-GB" altLang="fi-FI" dirty="0">
                <a:cs typeface="Arial" panose="020B0604020202020204" pitchFamily="34" charset="0"/>
              </a:rPr>
            </a:br>
            <a:r>
              <a:rPr lang="en-GB" altLang="fi-FI" dirty="0" smtClean="0">
                <a:cs typeface="Arial" panose="020B0604020202020204" pitchFamily="34" charset="0"/>
              </a:rPr>
              <a:t>(</a:t>
            </a:r>
            <a:r>
              <a:rPr lang="en-GB" altLang="fi-FI" dirty="0">
                <a:cs typeface="Arial" panose="020B0604020202020204" pitchFamily="34" charset="0"/>
              </a:rPr>
              <a:t>Plan, Do, Check, Assess) model for the planning, </a:t>
            </a:r>
            <a:r>
              <a:rPr lang="en-GB" altLang="fi-FI" dirty="0" smtClean="0">
                <a:cs typeface="Arial" panose="020B0604020202020204" pitchFamily="34" charset="0"/>
              </a:rPr>
              <a:t/>
            </a:r>
            <a:br>
              <a:rPr lang="en-GB" altLang="fi-FI" dirty="0" smtClean="0">
                <a:cs typeface="Arial" panose="020B0604020202020204" pitchFamily="34" charset="0"/>
              </a:rPr>
            </a:br>
            <a:r>
              <a:rPr lang="en-GB" altLang="fi-FI" dirty="0" smtClean="0">
                <a:cs typeface="Arial" panose="020B0604020202020204" pitchFamily="34" charset="0"/>
              </a:rPr>
              <a:t>implementation </a:t>
            </a:r>
            <a:r>
              <a:rPr lang="en-GB" altLang="fi-FI" dirty="0">
                <a:cs typeface="Arial" panose="020B0604020202020204" pitchFamily="34" charset="0"/>
              </a:rPr>
              <a:t>and assessment of activities and continuous </a:t>
            </a:r>
            <a:r>
              <a:rPr lang="en-GB" altLang="fi-FI" dirty="0" smtClean="0">
                <a:cs typeface="Arial" panose="020B0604020202020204" pitchFamily="34" charset="0"/>
              </a:rPr>
              <a:t/>
            </a:r>
            <a:br>
              <a:rPr lang="en-GB" altLang="fi-FI" dirty="0" smtClean="0">
                <a:cs typeface="Arial" panose="020B0604020202020204" pitchFamily="34" charset="0"/>
              </a:rPr>
            </a:br>
            <a:r>
              <a:rPr lang="en-GB" altLang="fi-FI" dirty="0" smtClean="0">
                <a:cs typeface="Arial" panose="020B0604020202020204" pitchFamily="34" charset="0"/>
              </a:rPr>
              <a:t>development</a:t>
            </a:r>
            <a:r>
              <a:rPr lang="en-GB" altLang="fi-FI" dirty="0">
                <a:cs typeface="Arial" panose="020B0604020202020204" pitchFamily="34" charset="0"/>
              </a:rPr>
              <a:t>.</a:t>
            </a:r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05" y="1813589"/>
            <a:ext cx="2372877" cy="92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16600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6"/>
          <p:cNvSpPr>
            <a:spLocks noGrp="1" noChangeArrowheads="1"/>
          </p:cNvSpPr>
          <p:nvPr>
            <p:ph type="title" sz="quarter"/>
          </p:nvPr>
        </p:nvSpPr>
        <p:spPr>
          <a:xfrm>
            <a:off x="2295213" y="304800"/>
            <a:ext cx="3974826" cy="993776"/>
          </a:xfrm>
        </p:spPr>
        <p:txBody>
          <a:bodyPr/>
          <a:lstStyle/>
          <a:p>
            <a:r>
              <a:rPr lang="en-GB" altLang="fi-FI" sz="3200" b="1" dirty="0">
                <a:latin typeface="Calibri Light" panose="020F0302020204030204" pitchFamily="34" charset="0"/>
                <a:ea typeface="Calibri" pitchFamily="34" charset="0"/>
                <a:cs typeface="Arial" panose="020B0604020202020204" pitchFamily="34" charset="0"/>
              </a:rPr>
              <a:t>Finland </a:t>
            </a:r>
            <a:r>
              <a:rPr lang="en-GB" altLang="fi-FI" sz="3200" b="1" dirty="0" smtClean="0">
                <a:latin typeface="Calibri Light" panose="020F0302020204030204" pitchFamily="34" charset="0"/>
                <a:ea typeface="Calibri" pitchFamily="34" charset="0"/>
                <a:cs typeface="Arial" panose="020B0604020202020204" pitchFamily="34" charset="0"/>
              </a:rPr>
              <a:t>in a Nutshell</a:t>
            </a:r>
            <a:endParaRPr lang="en-GB" altLang="fi-FI" sz="3200" b="1" dirty="0">
              <a:latin typeface="Calibri Light" panose="020F030202020403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V:\Kuva-arkisto\Ostokuvat\Plugi.fi\kv-folderi kuvat\plugi_128299.jpg"/>
          <p:cNvPicPr>
            <a:picLocks noChangeAspect="1" noChangeArrowheads="1"/>
          </p:cNvPicPr>
          <p:nvPr/>
        </p:nvPicPr>
        <p:blipFill rotWithShape="1">
          <a:blip r:embed="rId2"/>
          <a:srcRect t="923"/>
          <a:stretch/>
        </p:blipFill>
        <p:spPr bwMode="auto">
          <a:xfrm>
            <a:off x="704065" y="1162438"/>
            <a:ext cx="3353727" cy="505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5" name="Taulukko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2129386"/>
              </p:ext>
            </p:extLst>
          </p:nvPr>
        </p:nvGraphicFramePr>
        <p:xfrm>
          <a:off x="3484880" y="1146399"/>
          <a:ext cx="4226316" cy="50674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67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91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2304"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latin typeface="+mn-lt"/>
                          <a:cs typeface="Arial" panose="020B0604020202020204" pitchFamily="34" charset="0"/>
                        </a:rPr>
                        <a:t>Population</a:t>
                      </a:r>
                      <a:endParaRPr lang="en-GB" sz="16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latin typeface="+mn-lt"/>
                          <a:cs typeface="Arial" panose="020B0604020202020204" pitchFamily="34" charset="0"/>
                        </a:rPr>
                        <a:t>5.4 million</a:t>
                      </a:r>
                      <a:endParaRPr lang="en-GB" sz="16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956"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latin typeface="+mn-lt"/>
                          <a:cs typeface="Arial" panose="020B0604020202020204" pitchFamily="34" charset="0"/>
                        </a:rPr>
                        <a:t>Average population density</a:t>
                      </a:r>
                      <a:endParaRPr lang="en-GB" sz="16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smtClean="0">
                          <a:latin typeface="+mn-lt"/>
                          <a:cs typeface="Arial" panose="020B0604020202020204" pitchFamily="34" charset="0"/>
                        </a:rPr>
                        <a:t>18.1 </a:t>
                      </a: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inhabitants/km</a:t>
                      </a:r>
                      <a:r>
                        <a:rPr lang="en-GB" sz="1600" b="1" baseline="30000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fi-FI" sz="1600" b="1" baseline="300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Total area</a:t>
                      </a:r>
                      <a:endParaRPr lang="fi-FI" sz="1600" b="1" baseline="300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338,440 km</a:t>
                      </a:r>
                      <a:r>
                        <a:rPr lang="en-GB" sz="1600" b="1" baseline="30000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Capital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Helsinki (ca 560,000 inhabitants)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Official languages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Finnish (88.9%), Swedish (5.3%)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Form of government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rgbClr val="004461"/>
                        </a:buClr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Parliamentary republic since 1917</a:t>
                      </a:r>
                      <a:endParaRPr lang="fi-FI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President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rgbClr val="004461"/>
                        </a:buClr>
                        <a:defRPr/>
                      </a:pPr>
                      <a:r>
                        <a:rPr lang="fi-FI" sz="1600" b="1" dirty="0" err="1" smtClean="0">
                          <a:latin typeface="+mn-lt"/>
                          <a:cs typeface="Arial" panose="020B0604020202020204" pitchFamily="34" charset="0"/>
                        </a:rPr>
                        <a:t>Mr</a:t>
                      </a:r>
                      <a:r>
                        <a:rPr lang="fi-FI" sz="1600" b="1" dirty="0" smtClean="0">
                          <a:latin typeface="+mn-lt"/>
                          <a:cs typeface="Arial" panose="020B0604020202020204" pitchFamily="34" charset="0"/>
                        </a:rPr>
                        <a:t> Sauli Niinistö</a:t>
                      </a:r>
                      <a:endParaRPr lang="fi-FI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Member of EU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rgbClr val="004461"/>
                        </a:buClr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Since 1995</a:t>
                      </a:r>
                      <a:endParaRPr lang="fi-FI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Literacy level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446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fi-FI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2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Religion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446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Evangelic-Lutheran 73.8%, Orthodox 1.1%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9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cs typeface="Arial" panose="020B0604020202020204" pitchFamily="34" charset="0"/>
                        </a:rPr>
                        <a:t>Currency</a:t>
                      </a:r>
                      <a:endParaRPr lang="fi-FI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730" marR="76730" marT="38376" marB="383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446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latin typeface="+mn-lt"/>
                          <a:cs typeface="Arial" panose="020B0604020202020204" pitchFamily="34" charset="0"/>
                        </a:rPr>
                        <a:t>Euro</a:t>
                      </a:r>
                    </a:p>
                  </a:txBody>
                  <a:tcPr marL="76730" marR="76730" marT="38376" marB="3837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40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ChangeArrowheads="1"/>
          </p:cNvSpPr>
          <p:nvPr/>
        </p:nvSpPr>
        <p:spPr bwMode="auto">
          <a:xfrm>
            <a:off x="1158767" y="2060575"/>
            <a:ext cx="6046074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b="1" dirty="0">
                <a:latin typeface="+mn-lt"/>
                <a:cs typeface="Arial" panose="020B0604020202020204" pitchFamily="34" charset="0"/>
              </a:rPr>
              <a:t>Häme University of </a:t>
            </a:r>
            <a:r>
              <a:rPr lang="en-GB" altLang="fi-FI" sz="2400" b="1" dirty="0" smtClean="0">
                <a:latin typeface="+mn-lt"/>
                <a:cs typeface="Arial" panose="020B0604020202020204" pitchFamily="34" charset="0"/>
              </a:rPr>
              <a:t>Applied Sciences</a:t>
            </a:r>
            <a:r>
              <a:rPr lang="en-GB" altLang="fi-FI" sz="2400" b="1" dirty="0">
                <a:latin typeface="+mn-lt"/>
                <a:cs typeface="Arial" panose="020B0604020202020204" pitchFamily="34" charset="0"/>
              </a:rPr>
              <a:t/>
            </a:r>
            <a:br>
              <a:rPr lang="en-GB" altLang="fi-FI" sz="2400" b="1" dirty="0">
                <a:latin typeface="+mn-lt"/>
                <a:cs typeface="Arial" panose="020B0604020202020204" pitchFamily="34" charset="0"/>
              </a:rPr>
            </a:br>
            <a:r>
              <a:rPr lang="en-GB" altLang="fi-FI" sz="2400" dirty="0" err="1">
                <a:latin typeface="+mn-lt"/>
                <a:cs typeface="Arial" panose="020B0604020202020204" pitchFamily="34" charset="0"/>
              </a:rPr>
              <a:t>Visamäentie</a:t>
            </a:r>
            <a:r>
              <a:rPr lang="en-GB" altLang="fi-FI" sz="2400" dirty="0">
                <a:latin typeface="+mn-lt"/>
                <a:cs typeface="Arial" panose="020B0604020202020204" pitchFamily="34" charset="0"/>
              </a:rPr>
              <a:t> 35 A</a:t>
            </a:r>
            <a:br>
              <a:rPr lang="en-GB" altLang="fi-FI" sz="2400" dirty="0">
                <a:latin typeface="+mn-lt"/>
                <a:cs typeface="Arial" panose="020B0604020202020204" pitchFamily="34" charset="0"/>
              </a:rPr>
            </a:br>
            <a:r>
              <a:rPr lang="en-GB" altLang="fi-FI" sz="2400" dirty="0">
                <a:latin typeface="+mn-lt"/>
                <a:cs typeface="Arial" panose="020B0604020202020204" pitchFamily="34" charset="0"/>
              </a:rPr>
              <a:t>13100 </a:t>
            </a:r>
            <a:r>
              <a:rPr lang="en-GB" altLang="fi-FI" sz="2400" dirty="0" err="1">
                <a:latin typeface="+mn-lt"/>
                <a:cs typeface="Arial" panose="020B0604020202020204" pitchFamily="34" charset="0"/>
              </a:rPr>
              <a:t>Hämeenlinna</a:t>
            </a:r>
            <a:r>
              <a:rPr lang="en-GB" altLang="fi-FI" sz="2400" dirty="0">
                <a:latin typeface="+mn-lt"/>
                <a:cs typeface="Arial" panose="020B0604020202020204" pitchFamily="34" charset="0"/>
              </a:rPr>
              <a:t/>
            </a:r>
            <a:br>
              <a:rPr lang="en-GB" altLang="fi-FI" sz="2400" dirty="0">
                <a:latin typeface="+mn-lt"/>
                <a:cs typeface="Arial" panose="020B0604020202020204" pitchFamily="34" charset="0"/>
              </a:rPr>
            </a:br>
            <a:r>
              <a:rPr lang="en-GB" altLang="fi-FI" sz="2400" dirty="0">
                <a:latin typeface="+mn-lt"/>
                <a:cs typeface="Arial" panose="020B0604020202020204" pitchFamily="34" charset="0"/>
              </a:rPr>
              <a:t>FINLAND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dirty="0" err="1">
                <a:latin typeface="+mn-lt"/>
                <a:cs typeface="Arial" panose="020B0604020202020204" pitchFamily="34" charset="0"/>
              </a:rPr>
              <a:t>tel</a:t>
            </a:r>
            <a:r>
              <a:rPr lang="en-GB" altLang="fi-FI" sz="2400" dirty="0">
                <a:latin typeface="+mn-lt"/>
                <a:cs typeface="Arial" panose="020B0604020202020204" pitchFamily="34" charset="0"/>
              </a:rPr>
              <a:t>: +358 3 6461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dirty="0">
                <a:latin typeface="+mn-lt"/>
                <a:cs typeface="Arial" panose="020B0604020202020204" pitchFamily="34" charset="0"/>
              </a:rPr>
              <a:t>Email: hamk@hamk.fi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89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596" y="2360233"/>
            <a:ext cx="4551191" cy="3226724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5596" y="726765"/>
            <a:ext cx="5582785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fi-FI" sz="3200" b="1" dirty="0" smtClean="0">
                <a:ea typeface="Calibri" pitchFamily="34" charset="0"/>
                <a:cs typeface="Arial" panose="020B0604020202020204" pitchFamily="34" charset="0"/>
              </a:rPr>
              <a:t>HAMK in Finland and in Europe</a:t>
            </a:r>
          </a:p>
          <a:p>
            <a:r>
              <a:rPr lang="en-GB" altLang="fi-FI" sz="3500" dirty="0" smtClean="0">
                <a:latin typeface="+mn-lt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en-GB" altLang="fi-FI" sz="3500" dirty="0" smtClean="0">
                <a:latin typeface="+mn-lt"/>
                <a:ea typeface="Calibri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+mn-lt"/>
                <a:cs typeface="Arial" panose="020B0604020202020204" pitchFamily="34" charset="0"/>
              </a:rPr>
              <a:t>Situated centrally in the greater Helsinki metropolitan area of southern Finland at 7 campuses</a:t>
            </a:r>
            <a:endParaRPr lang="en-GB" altLang="fi-FI" sz="2200" dirty="0" smtClean="0">
              <a:latin typeface="+mn-lt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Tasakylkinen kolmio 11"/>
          <p:cNvSpPr/>
          <p:nvPr/>
        </p:nvSpPr>
        <p:spPr>
          <a:xfrm rot="18368411">
            <a:off x="4191203" y="2427953"/>
            <a:ext cx="1080830" cy="3632455"/>
          </a:xfrm>
          <a:prstGeom prst="triangle">
            <a:avLst>
              <a:gd name="adj" fmla="val 76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219" y="518440"/>
            <a:ext cx="2779099" cy="57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7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uorakulmio 32"/>
          <p:cNvSpPr/>
          <p:nvPr/>
        </p:nvSpPr>
        <p:spPr>
          <a:xfrm>
            <a:off x="6364832" y="4675356"/>
            <a:ext cx="1728192" cy="1564236"/>
          </a:xfrm>
          <a:prstGeom prst="rect">
            <a:avLst/>
          </a:prstGeom>
          <a:solidFill>
            <a:srgbClr val="F07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2950189" y="401915"/>
            <a:ext cx="3848812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HAMK </a:t>
            </a:r>
            <a:r>
              <a:rPr lang="en-US" sz="3200" b="1" dirty="0" smtClean="0">
                <a:cs typeface="Arial" panose="020B0604020202020204" pitchFamily="34" charset="0"/>
              </a:rPr>
              <a:t>– </a:t>
            </a:r>
            <a:r>
              <a:rPr lang="en-US" sz="3200" b="1" dirty="0">
                <a:cs typeface="Arial" panose="020B0604020202020204" pitchFamily="34" charset="0"/>
              </a:rPr>
              <a:t>k</a:t>
            </a:r>
            <a:r>
              <a:rPr lang="en-US" sz="3200" b="1" dirty="0" smtClean="0">
                <a:cs typeface="Arial" panose="020B0604020202020204" pitchFamily="34" charset="0"/>
              </a:rPr>
              <a:t>ey figures</a:t>
            </a:r>
            <a:r>
              <a:rPr lang="en-US" altLang="fi-FI" sz="2800" b="1" dirty="0" smtClean="0"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en-US" altLang="fi-FI" sz="2800" b="1" dirty="0" smtClean="0">
                <a:ea typeface="Calibri" pitchFamily="34" charset="0"/>
                <a:cs typeface="Arial" panose="020B0604020202020204" pitchFamily="34" charset="0"/>
              </a:rPr>
            </a:br>
            <a:endParaRPr lang="en-US" altLang="fi-FI" sz="2400" b="1" dirty="0"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1031258" y="1130218"/>
            <a:ext cx="1728192" cy="1728192"/>
          </a:xfrm>
          <a:prstGeom prst="rect">
            <a:avLst/>
          </a:prstGeom>
          <a:solidFill>
            <a:srgbClr val="01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>
              <a:solidFill>
                <a:srgbClr val="01B5D6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4586434" y="1130218"/>
            <a:ext cx="1728192" cy="1728192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12" name="Suorakulmio 11"/>
          <p:cNvSpPr/>
          <p:nvPr/>
        </p:nvSpPr>
        <p:spPr>
          <a:xfrm>
            <a:off x="6364832" y="1130218"/>
            <a:ext cx="1728192" cy="1728192"/>
          </a:xfrm>
          <a:prstGeom prst="rect">
            <a:avLst/>
          </a:prstGeom>
          <a:solidFill>
            <a:srgbClr val="099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14" name="Suorakulmio 13">
            <a:hlinkClick r:id="" action="ppaction://hlinkshowjump?jump=nextslide"/>
          </p:cNvPr>
          <p:cNvSpPr/>
          <p:nvPr/>
        </p:nvSpPr>
        <p:spPr>
          <a:xfrm>
            <a:off x="1031258" y="2897875"/>
            <a:ext cx="1728192" cy="1728192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15" name="Suorakulmio 14"/>
          <p:cNvSpPr/>
          <p:nvPr/>
        </p:nvSpPr>
        <p:spPr>
          <a:xfrm>
            <a:off x="2809116" y="2897875"/>
            <a:ext cx="1728192" cy="17281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16" name="Suorakulmio 15"/>
          <p:cNvSpPr/>
          <p:nvPr/>
        </p:nvSpPr>
        <p:spPr>
          <a:xfrm>
            <a:off x="4586434" y="2897875"/>
            <a:ext cx="1728192" cy="17281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17" name="Suorakulmio 16"/>
          <p:cNvSpPr/>
          <p:nvPr/>
        </p:nvSpPr>
        <p:spPr>
          <a:xfrm>
            <a:off x="6364832" y="2897875"/>
            <a:ext cx="1728192" cy="1728192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21" name="Tekstiruutu 20"/>
          <p:cNvSpPr txBox="1"/>
          <p:nvPr/>
        </p:nvSpPr>
        <p:spPr>
          <a:xfrm>
            <a:off x="1043416" y="1580133"/>
            <a:ext cx="17038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cs typeface="Arial" panose="020B0604020202020204" pitchFamily="34" charset="0"/>
              </a:rPr>
              <a:t>7</a:t>
            </a:r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000 </a:t>
            </a:r>
            <a:endParaRPr lang="fi-FI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fi-FI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Students</a:t>
            </a:r>
            <a:endParaRPr lang="fi-FI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4578524" y="1513659"/>
            <a:ext cx="1719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600</a:t>
            </a:r>
            <a:endParaRPr lang="fi-FI" sz="2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fi-FI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b="1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fi-FI" b="1" dirty="0" smtClean="0">
                <a:solidFill>
                  <a:schemeClr val="bg1"/>
                </a:solidFill>
                <a:cs typeface="Arial" panose="020B0604020202020204" pitchFamily="34" charset="0"/>
              </a:rPr>
              <a:t>taff </a:t>
            </a:r>
          </a:p>
          <a:p>
            <a:pPr algn="ctr"/>
            <a:r>
              <a:rPr lang="fi-FI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members</a:t>
            </a:r>
            <a:endParaRPr lang="fi-FI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6414498" y="1594204"/>
            <a:ext cx="17197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7 </a:t>
            </a:r>
          </a:p>
          <a:p>
            <a:pPr algn="ctr"/>
            <a:r>
              <a:rPr lang="fi-FI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Campuses</a:t>
            </a:r>
            <a:endParaRPr lang="fi-FI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1042514" y="3078386"/>
            <a:ext cx="17038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 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Bachelor’s degree programmes in Finnish</a:t>
            </a:r>
          </a:p>
        </p:txBody>
      </p:sp>
      <p:sp>
        <p:nvSpPr>
          <p:cNvPr id="26" name="Tekstiruutu 25">
            <a:hlinkClick r:id="" action="ppaction://hlinkshowjump?jump=nextslide"/>
          </p:cNvPr>
          <p:cNvSpPr txBox="1"/>
          <p:nvPr/>
        </p:nvSpPr>
        <p:spPr>
          <a:xfrm>
            <a:off x="2852323" y="3072727"/>
            <a:ext cx="17038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fi-FI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Bachelor’s degree programmes in English</a:t>
            </a:r>
          </a:p>
        </p:txBody>
      </p:sp>
      <p:sp>
        <p:nvSpPr>
          <p:cNvPr id="27" name="Tekstiruutu 26">
            <a:hlinkClick r:id="" action="ppaction://hlinkshowjump?jump=nextslide"/>
          </p:cNvPr>
          <p:cNvSpPr txBox="1"/>
          <p:nvPr/>
        </p:nvSpPr>
        <p:spPr>
          <a:xfrm>
            <a:off x="4573915" y="3104741"/>
            <a:ext cx="17038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cs typeface="Arial" panose="020B0604020202020204" pitchFamily="34" charset="0"/>
              </a:rPr>
              <a:t>7</a:t>
            </a:r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Master’s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degree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programmes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in </a:t>
            </a:r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Finnish</a:t>
            </a:r>
            <a:endParaRPr lang="fi-FI" sz="16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6327458" y="3029615"/>
            <a:ext cx="17038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Master’s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degree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programme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in English</a:t>
            </a:r>
            <a:r>
              <a:rPr lang="fi-FI" alt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fi-FI" alt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fi-FI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2809116" y="1130218"/>
            <a:ext cx="1728192" cy="17281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19" name="Tekstiruutu 18"/>
          <p:cNvSpPr txBox="1"/>
          <p:nvPr/>
        </p:nvSpPr>
        <p:spPr>
          <a:xfrm>
            <a:off x="2706063" y="1528432"/>
            <a:ext cx="1856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cs typeface="Arial" panose="020B0604020202020204" pitchFamily="34" charset="0"/>
              </a:rPr>
              <a:t>6</a:t>
            </a:r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00</a:t>
            </a:r>
            <a:endParaRPr lang="fi-FI" sz="2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fi-FI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Foreign</a:t>
            </a:r>
            <a:r>
              <a:rPr lang="fi-FI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degree</a:t>
            </a:r>
            <a:r>
              <a:rPr lang="fi-FI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students</a:t>
            </a:r>
            <a:endParaRPr lang="fi-FI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2809116" y="4675356"/>
            <a:ext cx="1728192" cy="1553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29" name="Suorakulmio 28"/>
          <p:cNvSpPr/>
          <p:nvPr/>
        </p:nvSpPr>
        <p:spPr>
          <a:xfrm>
            <a:off x="1031258" y="4675356"/>
            <a:ext cx="1728192" cy="156423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0" name="Tekstiruutu 29"/>
          <p:cNvSpPr txBox="1"/>
          <p:nvPr/>
        </p:nvSpPr>
        <p:spPr>
          <a:xfrm>
            <a:off x="1072719" y="4806578"/>
            <a:ext cx="1732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Professional </a:t>
            </a:r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Teacher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Education</a:t>
            </a:r>
            <a:endParaRPr lang="fi-FI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Suorakulmio 30"/>
          <p:cNvSpPr/>
          <p:nvPr/>
        </p:nvSpPr>
        <p:spPr>
          <a:xfrm>
            <a:off x="4586434" y="4675356"/>
            <a:ext cx="1728192" cy="15642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2" name="Tekstiruutu 31"/>
          <p:cNvSpPr txBox="1"/>
          <p:nvPr/>
        </p:nvSpPr>
        <p:spPr>
          <a:xfrm>
            <a:off x="2854108" y="4911312"/>
            <a:ext cx="1732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5  </a:t>
            </a:r>
          </a:p>
          <a:p>
            <a:pPr algn="ctr"/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Schools</a:t>
            </a:r>
            <a:endParaRPr lang="fi-FI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6390776" y="4798464"/>
            <a:ext cx="1732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100 </a:t>
            </a:r>
          </a:p>
          <a:p>
            <a:pPr algn="ctr"/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partner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universities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abroad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fi-FI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4581706" y="4890078"/>
            <a:ext cx="1732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r>
              <a:rPr lang="fi-F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Research</a:t>
            </a:r>
            <a:r>
              <a:rPr lang="fi-FI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i-FI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Units</a:t>
            </a:r>
            <a:endParaRPr lang="fi-FI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09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24" r="35897"/>
          <a:stretch/>
        </p:blipFill>
        <p:spPr>
          <a:xfrm>
            <a:off x="3943214" y="1233803"/>
            <a:ext cx="4688425" cy="344262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18848" y="1468616"/>
            <a:ext cx="3482140" cy="2659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cs typeface="Arial" panose="020B0604020202020204" pitchFamily="34" charset="0"/>
              </a:rPr>
              <a:t>HAMK’s campuses are all situated within a 100 km radius in southern Finland.</a:t>
            </a:r>
          </a:p>
          <a:p>
            <a:pPr marL="0" indent="0">
              <a:buNone/>
            </a:pPr>
            <a:endParaRPr lang="en-US" sz="1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cs typeface="Arial" panose="020B0604020202020204" pitchFamily="34" charset="0"/>
              </a:rPr>
              <a:t>Close by are the  biggest cities in Finland - Helsinki, Tampere and Turku.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2701" y="468872"/>
            <a:ext cx="3414473" cy="764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fi-FI" sz="3200" b="1" dirty="0">
                <a:latin typeface="Calibri Light" panose="020F0302020204030204" pitchFamily="34" charset="0"/>
                <a:ea typeface="Calibri" pitchFamily="34" charset="0"/>
                <a:cs typeface="Arial" panose="020B0604020202020204" pitchFamily="34" charset="0"/>
              </a:rPr>
              <a:t>HAMK </a:t>
            </a:r>
            <a:r>
              <a:rPr lang="en-GB" altLang="fi-FI" sz="3200" b="1" dirty="0" smtClean="0">
                <a:latin typeface="Calibri Light" panose="020F0302020204030204" pitchFamily="34" charset="0"/>
                <a:ea typeface="Calibri" pitchFamily="34" charset="0"/>
                <a:cs typeface="Arial" panose="020B0604020202020204" pitchFamily="34" charset="0"/>
              </a:rPr>
              <a:t>campuses</a:t>
            </a:r>
            <a:endParaRPr lang="en-GB" altLang="fi-FI" sz="2200" b="1" dirty="0" smtClean="0">
              <a:latin typeface="Calibri Light" panose="020F030202020403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34" r="11533"/>
          <a:stretch/>
        </p:blipFill>
        <p:spPr>
          <a:xfrm>
            <a:off x="1018848" y="4128281"/>
            <a:ext cx="2197770" cy="211326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808"/>
          <a:stretch/>
        </p:blipFill>
        <p:spPr>
          <a:xfrm>
            <a:off x="3332046" y="4128281"/>
            <a:ext cx="1849855" cy="210123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7" r="5167"/>
          <a:stretch/>
        </p:blipFill>
        <p:spPr>
          <a:xfrm>
            <a:off x="5278318" y="4112239"/>
            <a:ext cx="2839453" cy="21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83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72" y="1020880"/>
            <a:ext cx="8334309" cy="1202684"/>
          </a:xfrm>
        </p:spPr>
        <p:txBody>
          <a:bodyPr>
            <a:noAutofit/>
          </a:bodyPr>
          <a:lstStyle/>
          <a:p>
            <a:pPr marL="285750" indent="-285750"/>
            <a:r>
              <a:rPr lang="en-GB" sz="1600" dirty="0" err="1" smtClean="0"/>
              <a:t>Hämeenlinna</a:t>
            </a:r>
            <a:r>
              <a:rPr lang="en-GB" sz="1600" dirty="0" smtClean="0"/>
              <a:t> University Centre at </a:t>
            </a:r>
            <a:r>
              <a:rPr lang="en-GB" sz="1600" dirty="0" err="1" smtClean="0"/>
              <a:t>Visamäki</a:t>
            </a:r>
            <a:r>
              <a:rPr lang="en-GB" sz="1600" dirty="0" smtClean="0"/>
              <a:t> is largest of its kind in Finland. </a:t>
            </a:r>
          </a:p>
          <a:p>
            <a:pPr marL="285750" indent="-285750"/>
            <a:r>
              <a:rPr lang="en-GB" sz="1600" dirty="0" smtClean="0"/>
              <a:t>HAMK collaborates with educational institutions in the area: </a:t>
            </a:r>
            <a:r>
              <a:rPr lang="en-GB" sz="1600" dirty="0" err="1" smtClean="0"/>
              <a:t>Tavastia</a:t>
            </a:r>
            <a:r>
              <a:rPr lang="en-GB" sz="1600" dirty="0" smtClean="0"/>
              <a:t> Education Consortium</a:t>
            </a:r>
            <a:r>
              <a:rPr lang="en-GB" sz="1600" dirty="0"/>
              <a:t>, </a:t>
            </a:r>
            <a:r>
              <a:rPr lang="en-GB" sz="1600" dirty="0" err="1"/>
              <a:t>Kiipula</a:t>
            </a:r>
            <a:r>
              <a:rPr lang="en-GB" sz="1600" dirty="0"/>
              <a:t> Vocational College </a:t>
            </a:r>
            <a:r>
              <a:rPr lang="en-GB" sz="1600" dirty="0" smtClean="0"/>
              <a:t>and upper secondary schools.</a:t>
            </a:r>
            <a:endParaRPr lang="en-GB" sz="16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2377" y="631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 dirty="0" smtClean="0">
                <a:latin typeface="Calibri Light" panose="020F0302020204030204" pitchFamily="34" charset="0"/>
              </a:rPr>
              <a:t>Hämeenlinna</a:t>
            </a:r>
            <a:endParaRPr lang="fi-FI" sz="2800" b="1" dirty="0">
              <a:latin typeface="Calibri Light" panose="020F0302020204030204" pitchFamily="34" charset="0"/>
            </a:endParaRPr>
          </a:p>
        </p:txBody>
      </p:sp>
      <p:sp>
        <p:nvSpPr>
          <p:cNvPr id="22" name="Suorakulmio 17"/>
          <p:cNvSpPr/>
          <p:nvPr/>
        </p:nvSpPr>
        <p:spPr>
          <a:xfrm>
            <a:off x="378572" y="1964155"/>
            <a:ext cx="8478045" cy="3560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2941907" y="2459938"/>
            <a:ext cx="58275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Bachelor’s</a:t>
            </a:r>
            <a:r>
              <a:rPr lang="fi-FI" dirty="0" smtClean="0"/>
              <a:t> </a:t>
            </a:r>
            <a:r>
              <a:rPr lang="fi-FI" dirty="0" err="1" smtClean="0"/>
              <a:t>degree</a:t>
            </a:r>
            <a:r>
              <a:rPr lang="fi-FI" dirty="0" smtClean="0"/>
              <a:t> </a:t>
            </a:r>
            <a:r>
              <a:rPr lang="fi-FI" dirty="0" err="1" smtClean="0"/>
              <a:t>programmes</a:t>
            </a:r>
            <a:r>
              <a:rPr lang="fi-FI" dirty="0" smtClean="0">
                <a:solidFill>
                  <a:schemeClr val="bg1"/>
                </a:solidFill>
              </a:rPr>
              <a:t>: 		</a:t>
            </a:r>
            <a:r>
              <a:rPr lang="fi-FI" dirty="0" err="1" smtClean="0"/>
              <a:t>students</a:t>
            </a:r>
            <a:r>
              <a:rPr lang="fi-FI" dirty="0" smtClean="0"/>
              <a:t>: 4238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i-FI" sz="1400" dirty="0" smtClean="0"/>
              <a:t>Biotechnology </a:t>
            </a:r>
            <a:r>
              <a:rPr lang="en-US" altLang="fi-FI" sz="1400" dirty="0"/>
              <a:t>and Food </a:t>
            </a:r>
            <a:r>
              <a:rPr lang="en-US" altLang="fi-FI" sz="1400" dirty="0" smtClean="0"/>
              <a:t>Engineering			</a:t>
            </a:r>
            <a:r>
              <a:rPr lang="fi-FI" dirty="0" err="1" smtClean="0"/>
              <a:t>staff</a:t>
            </a:r>
            <a:r>
              <a:rPr lang="fi-FI" dirty="0" smtClean="0"/>
              <a:t>: 404</a:t>
            </a:r>
            <a:endParaRPr lang="en-US" alt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i-FI" sz="1400" dirty="0" smtClean="0"/>
              <a:t>Business Administration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i-FI" sz="1400" dirty="0" smtClean="0"/>
              <a:t>Business </a:t>
            </a:r>
            <a:r>
              <a:rPr lang="en-US" altLang="fi-FI" sz="1400" dirty="0"/>
              <a:t>Information Technology </a:t>
            </a:r>
          </a:p>
          <a:p>
            <a:pPr marL="342900" indent="-342900" defTabSz="447675">
              <a:buFont typeface="Arial" panose="020B0604020202020204" pitchFamily="34" charset="0"/>
              <a:buChar char="•"/>
            </a:pPr>
            <a:r>
              <a:rPr lang="en-US" altLang="fi-FI" sz="1400" dirty="0" smtClean="0"/>
              <a:t>Construction </a:t>
            </a:r>
            <a:r>
              <a:rPr lang="en-US" altLang="fi-FI" sz="1400" dirty="0"/>
              <a:t>and Civil Engineering </a:t>
            </a:r>
            <a:r>
              <a:rPr lang="en-US" altLang="fi-FI" sz="1400" dirty="0" smtClean="0"/>
              <a:t>	     + Master’s degree </a:t>
            </a:r>
            <a:r>
              <a:rPr lang="en-US" altLang="fi-FI" sz="1400" dirty="0" err="1" smtClean="0"/>
              <a:t>programmes</a:t>
            </a:r>
            <a:endParaRPr lang="en-US" altLang="fi-FI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i-FI" sz="1400" dirty="0" smtClean="0"/>
              <a:t>Construction Management		</a:t>
            </a:r>
            <a:r>
              <a:rPr lang="en-US" altLang="fi-FI" sz="1400" dirty="0"/>
              <a:t> </a:t>
            </a:r>
            <a:r>
              <a:rPr lang="en-US" altLang="fi-FI" sz="1400" dirty="0" smtClean="0"/>
              <a:t>   	    + </a:t>
            </a:r>
            <a:r>
              <a:rPr lang="en-US" altLang="fi-FI" sz="1400" dirty="0"/>
              <a:t>School of Professional </a:t>
            </a:r>
            <a:r>
              <a:rPr lang="en-US" altLang="fi-FI" sz="1400" dirty="0" smtClean="0"/>
              <a:t>Construction Engineering (in English)</a:t>
            </a:r>
            <a:r>
              <a:rPr lang="en-US" altLang="fi-FI" sz="1400" dirty="0"/>
              <a:t>	</a:t>
            </a:r>
            <a:r>
              <a:rPr lang="en-US" altLang="fi-FI" sz="1400" dirty="0" smtClean="0"/>
              <a:t>       Teacher </a:t>
            </a:r>
            <a:r>
              <a:rPr lang="en-US" altLang="fi-FI" sz="1400" dirty="0"/>
              <a:t>Education</a:t>
            </a:r>
            <a:endParaRPr lang="en-US" altLang="fi-FI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i-FI" sz="1400" dirty="0" smtClean="0"/>
              <a:t>Design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i-FI" sz="1400" dirty="0" smtClean="0"/>
              <a:t>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i-FI" sz="1400" dirty="0" smtClean="0"/>
              <a:t>Public Health 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i-FI" sz="1400" dirty="0" smtClean="0"/>
              <a:t>Social Services</a:t>
            </a:r>
          </a:p>
          <a:p>
            <a:r>
              <a:rPr lang="en-US" altLang="fi-FI" sz="1200" b="1" dirty="0" smtClean="0"/>
              <a:t>		</a:t>
            </a:r>
            <a:r>
              <a:rPr lang="en-US" altLang="fi-FI" sz="1200" b="1" dirty="0"/>
              <a:t>	</a:t>
            </a:r>
            <a:endParaRPr lang="en-US" altLang="fi-FI" sz="1200" b="1" dirty="0" smtClean="0"/>
          </a:p>
          <a:p>
            <a:r>
              <a:rPr lang="fi-FI" b="1" dirty="0" smtClean="0">
                <a:solidFill>
                  <a:schemeClr val="bg1"/>
                </a:solidFill>
              </a:rPr>
              <a:t>						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774" y="2134579"/>
            <a:ext cx="352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b="1" dirty="0" smtClean="0"/>
              <a:t>Hämeenlinna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/>
              <a:t>University</a:t>
            </a:r>
            <a:r>
              <a:rPr lang="fi-FI" b="1" dirty="0" smtClean="0"/>
              <a:t> Centre</a:t>
            </a:r>
            <a:endParaRPr lang="fi-FI" sz="1100" b="1" dirty="0"/>
          </a:p>
        </p:txBody>
      </p:sp>
      <p:pic>
        <p:nvPicPr>
          <p:cNvPr id="9" name="Kuv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98" b="9190"/>
          <a:stretch/>
        </p:blipFill>
        <p:spPr>
          <a:xfrm>
            <a:off x="627532" y="3143237"/>
            <a:ext cx="2227168" cy="1202683"/>
          </a:xfrm>
          <a:prstGeom prst="rect">
            <a:avLst/>
          </a:prstGeom>
        </p:spPr>
      </p:pic>
      <p:sp>
        <p:nvSpPr>
          <p:cNvPr id="14" name="Ellipsi 13"/>
          <p:cNvSpPr/>
          <p:nvPr/>
        </p:nvSpPr>
        <p:spPr>
          <a:xfrm>
            <a:off x="6593251" y="2269897"/>
            <a:ext cx="1775012" cy="91142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4" name="Suora yhdysviiva 33"/>
          <p:cNvCxnSpPr/>
          <p:nvPr/>
        </p:nvCxnSpPr>
        <p:spPr>
          <a:xfrm flipV="1">
            <a:off x="2941907" y="2807208"/>
            <a:ext cx="3651344" cy="5008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78573" y="598674"/>
            <a:ext cx="8334309" cy="1325563"/>
          </a:xfrm>
        </p:spPr>
        <p:txBody>
          <a:bodyPr>
            <a:noAutofit/>
          </a:bodyPr>
          <a:lstStyle/>
          <a:p>
            <a:pPr algn="ctr"/>
            <a:r>
              <a:rPr lang="fi-FI" sz="6000" b="1" dirty="0">
                <a:cs typeface="Arial" panose="020B0604020202020204" pitchFamily="34" charset="0"/>
              </a:rPr>
              <a:t>Schools</a:t>
            </a:r>
            <a:r>
              <a:rPr lang="en-GB" altLang="fi-FI" sz="6000" b="1" dirty="0"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en-GB" altLang="fi-FI" sz="6000" b="1" dirty="0">
                <a:ea typeface="Calibri" pitchFamily="34" charset="0"/>
                <a:cs typeface="Arial" panose="020B0604020202020204" pitchFamily="34" charset="0"/>
              </a:rPr>
            </a:br>
            <a:endParaRPr lang="fi-FI" sz="60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defRPr/>
            </a:pPr>
            <a:r>
              <a:rPr lang="en-GB" sz="3200" dirty="0" err="1">
                <a:cs typeface="Arial" panose="020B0604020202020204" pitchFamily="34" charset="0"/>
              </a:rPr>
              <a:t>Bioeconomy</a:t>
            </a:r>
            <a:endParaRPr lang="en-GB" sz="3200" dirty="0">
              <a:cs typeface="Arial" panose="020B0604020202020204" pitchFamily="34" charset="0"/>
            </a:endParaRPr>
          </a:p>
          <a:p>
            <a:pPr marL="800100" lvl="1" indent="-342900">
              <a:defRPr/>
            </a:pPr>
            <a:r>
              <a:rPr lang="en-GB" sz="3200" dirty="0">
                <a:cs typeface="Arial" panose="020B0604020202020204" pitchFamily="34" charset="0"/>
              </a:rPr>
              <a:t>Entrepreneurship</a:t>
            </a:r>
            <a:r>
              <a:rPr lang="fi-FI" sz="3200" dirty="0">
                <a:cs typeface="Arial" panose="020B0604020202020204" pitchFamily="34" charset="0"/>
              </a:rPr>
              <a:t> and Business</a:t>
            </a:r>
          </a:p>
          <a:p>
            <a:pPr marL="800100" lvl="1" indent="-342900">
              <a:defRPr/>
            </a:pPr>
            <a:r>
              <a:rPr lang="fi-FI" sz="3200" dirty="0">
                <a:cs typeface="Arial" panose="020B0604020202020204" pitchFamily="34" charset="0"/>
              </a:rPr>
              <a:t>Technology</a:t>
            </a:r>
          </a:p>
          <a:p>
            <a:pPr marL="800100" lvl="1" indent="-342900">
              <a:defRPr/>
            </a:pPr>
            <a:r>
              <a:rPr lang="en-GB" sz="3200" dirty="0">
                <a:cs typeface="Arial" panose="020B0604020202020204" pitchFamily="34" charset="0"/>
              </a:rPr>
              <a:t>Wellbeing</a:t>
            </a:r>
          </a:p>
          <a:p>
            <a:pPr marL="800100" lvl="1" indent="-342900">
              <a:defRPr/>
            </a:pPr>
            <a:r>
              <a:rPr lang="fi-FI" sz="3200" dirty="0">
                <a:cs typeface="Arial" panose="020B0604020202020204" pitchFamily="34" charset="0"/>
              </a:rPr>
              <a:t>Professional </a:t>
            </a:r>
            <a:r>
              <a:rPr lang="en-GB" sz="3200" dirty="0">
                <a:cs typeface="Arial" panose="020B0604020202020204" pitchFamily="34" charset="0"/>
              </a:rPr>
              <a:t>Teacher</a:t>
            </a:r>
            <a:r>
              <a:rPr lang="fi-FI" sz="3200" dirty="0">
                <a:cs typeface="Arial" panose="020B0604020202020204" pitchFamily="34" charset="0"/>
              </a:rPr>
              <a:t> </a:t>
            </a:r>
            <a:r>
              <a:rPr lang="en-GB" sz="3200" dirty="0">
                <a:cs typeface="Arial" panose="020B0604020202020204" pitchFamily="34" charset="0"/>
              </a:rPr>
              <a:t>Education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5772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err="1" smtClean="0"/>
              <a:t>Wellbeing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8573" y="1646328"/>
            <a:ext cx="833430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The School of Wellbeing meets the needs of the wellbeing field.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The school has the following degree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:​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Nursing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Public Health Nursing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Social Services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Social and Health Care Development, </a:t>
            </a:r>
            <a:br>
              <a:rPr lang="en-US" sz="2000" dirty="0" smtClean="0"/>
            </a:br>
            <a:r>
              <a:rPr lang="en-US" sz="2000" dirty="0" smtClean="0"/>
              <a:t>Leadership and Management (Master-level)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Dean: Hanna Maijala​</a:t>
            </a:r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165" y="2472446"/>
            <a:ext cx="2150717" cy="32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634805" y="1281953"/>
            <a:ext cx="7872701" cy="5019569"/>
          </a:xfrm>
          <a:prstGeom prst="rect">
            <a:avLst/>
          </a:prstGeom>
          <a:solidFill>
            <a:srgbClr val="FF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58" r="7098"/>
          <a:stretch/>
        </p:blipFill>
        <p:spPr>
          <a:xfrm>
            <a:off x="5392270" y="1459376"/>
            <a:ext cx="1515035" cy="270724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71"/>
          <a:stretch/>
        </p:blipFill>
        <p:spPr>
          <a:xfrm>
            <a:off x="3640716" y="1459377"/>
            <a:ext cx="1666390" cy="2707245"/>
          </a:xfrm>
          <a:prstGeom prst="rect">
            <a:avLst/>
          </a:prstGeom>
        </p:spPr>
      </p:pic>
      <p:sp>
        <p:nvSpPr>
          <p:cNvPr id="7" name="Suorakulmio 23"/>
          <p:cNvSpPr/>
          <p:nvPr/>
        </p:nvSpPr>
        <p:spPr bwMode="auto">
          <a:xfrm>
            <a:off x="250165" y="1471792"/>
            <a:ext cx="3240000" cy="2306522"/>
          </a:xfrm>
          <a:prstGeom prst="rect">
            <a:avLst/>
          </a:prstGeom>
          <a:solidFill>
            <a:srgbClr val="F33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>
                <a:cs typeface="Arial" panose="020B0604020202020204" pitchFamily="34" charset="0"/>
              </a:rPr>
              <a:t>Social Services, Health and Sports</a:t>
            </a:r>
          </a:p>
          <a:p>
            <a:pPr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cs typeface="Arial" panose="020B0604020202020204" pitchFamily="34" charset="0"/>
              </a:rPr>
              <a:t>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cs typeface="Arial" panose="020B0604020202020204" pitchFamily="34" charset="0"/>
              </a:rPr>
              <a:t>Public Health Nursing</a:t>
            </a:r>
            <a:endParaRPr lang="fi-FI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cs typeface="Arial" panose="020B0604020202020204" pitchFamily="34" charset="0"/>
              </a:rPr>
              <a:t>Social Services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31"/>
          <a:stretch/>
        </p:blipFill>
        <p:spPr>
          <a:xfrm>
            <a:off x="4377763" y="4223596"/>
            <a:ext cx="3544047" cy="202095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20" r="7339"/>
          <a:stretch/>
        </p:blipFill>
        <p:spPr>
          <a:xfrm>
            <a:off x="7021605" y="1453863"/>
            <a:ext cx="1371600" cy="2700059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904912" y="619621"/>
            <a:ext cx="7602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dirty="0">
                <a:latin typeface="+mj-lt"/>
                <a:cs typeface="Arial" panose="020B0604020202020204" pitchFamily="34" charset="0"/>
              </a:rPr>
              <a:t>Fields of </a:t>
            </a:r>
            <a:r>
              <a:rPr lang="fi-FI" sz="2800" b="1" dirty="0" err="1">
                <a:latin typeface="+mj-lt"/>
                <a:cs typeface="Arial" panose="020B0604020202020204" pitchFamily="34" charset="0"/>
              </a:rPr>
              <a:t>Studies</a:t>
            </a:r>
            <a:r>
              <a:rPr lang="fi-FI" sz="2800" b="1" dirty="0">
                <a:latin typeface="+mj-lt"/>
                <a:cs typeface="Arial" panose="020B0604020202020204" pitchFamily="34" charset="0"/>
              </a:rPr>
              <a:t> and </a:t>
            </a:r>
            <a:r>
              <a:rPr lang="fi-FI" sz="2800" b="1" dirty="0" err="1">
                <a:latin typeface="+mj-lt"/>
                <a:cs typeface="Arial" panose="020B0604020202020204" pitchFamily="34" charset="0"/>
              </a:rPr>
              <a:t>Bachelor’s</a:t>
            </a:r>
            <a:r>
              <a:rPr lang="fi-FI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atin typeface="+mj-lt"/>
                <a:cs typeface="Arial" panose="020B0604020202020204" pitchFamily="34" charset="0"/>
              </a:rPr>
              <a:t>Degree</a:t>
            </a:r>
            <a:r>
              <a:rPr lang="fi-FI" sz="28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+mj-lt"/>
                <a:cs typeface="Arial" panose="020B0604020202020204" pitchFamily="34" charset="0"/>
              </a:rPr>
              <a:t>Programmes</a:t>
            </a:r>
            <a:endParaRPr lang="en-GB" altLang="fi-FI" sz="2800" b="1" dirty="0">
              <a:latin typeface="+mj-lt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66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MK_ppmastr2017_Eng (002)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MK_ppmastr2017_Eng (002)" id="{7A16F374-97F6-4DDD-A8EF-4E65EDAC4AF8}" vid="{C691023F-FE75-4F74-BF25-EF76EE9FCBF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77A247A89358F47B7A3B61778B006B4" ma:contentTypeVersion="6" ma:contentTypeDescription="Luo uusi asiakirja." ma:contentTypeScope="" ma:versionID="23c5f7d21e94f90d97c1309daac8eefa">
  <xsd:schema xmlns:xsd="http://www.w3.org/2001/XMLSchema" xmlns:xs="http://www.w3.org/2001/XMLSchema" xmlns:p="http://schemas.microsoft.com/office/2006/metadata/properties" xmlns:ns1="http://schemas.microsoft.com/sharepoint/v3" xmlns:ns2="f81da6c8-1a66-4f1d-93d2-87bd9b4637fe" xmlns:ns3="ec219220-fec7-46ea-bc8f-ec45b53555fe" targetNamespace="http://schemas.microsoft.com/office/2006/metadata/properties" ma:root="true" ma:fieldsID="2268c23da8174d2fdc2d364949be3d63" ns1:_="" ns2:_="" ns3:_="">
    <xsd:import namespace="http://schemas.microsoft.com/sharepoint/v3"/>
    <xsd:import namespace="f81da6c8-1a66-4f1d-93d2-87bd9b4637fe"/>
    <xsd:import namespace="ec219220-fec7-46ea-bc8f-ec45b53555f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da6c8-1a66-4f1d-93d2-87bd9b463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Jakamisvihjeen hajautus" ma:internalName="SharingHintHash" ma:readOnly="true">
      <xsd:simpleType>
        <xsd:restriction base="dms:Text"/>
      </xsd:simpleType>
    </xsd:element>
    <xsd:element name="SharedWithDetails" ma:index="12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19220-fec7-46ea-bc8f-ec45b5355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457D03-D31E-4BE6-9F4D-C7C1EFB42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9AC6FE-ED08-4E02-A200-8527E838D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81da6c8-1a66-4f1d-93d2-87bd9b4637fe"/>
    <ds:schemaRef ds:uri="ec219220-fec7-46ea-bc8f-ec45b53555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44D9AC-5256-46CE-AD1C-C6DAFA0FE636}">
  <ds:schemaRefs>
    <ds:schemaRef ds:uri="http://schemas.microsoft.com/sharepoint/v3"/>
    <ds:schemaRef ds:uri="f81da6c8-1a66-4f1d-93d2-87bd9b4637f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c219220-fec7-46ea-bc8f-ec45b53555f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HAMK_ppmastr2017_Eng (002)</Template>
  <TotalTime>6804</TotalTime>
  <Words>1093</Words>
  <Application>Microsoft Office PowerPoint</Application>
  <PresentationFormat>Pokaz na ekranie (4:3)</PresentationFormat>
  <Paragraphs>238</Paragraphs>
  <Slides>29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HAMK_ppmastr2017_Eng (002)</vt:lpstr>
      <vt:lpstr>Slajd 1</vt:lpstr>
      <vt:lpstr>https://kaltura.hamk.fi/media/HAMK+-+Higher+education+with+a+professional+profile/0_8w0n4o7r  </vt:lpstr>
      <vt:lpstr>Slajd 3</vt:lpstr>
      <vt:lpstr>HAMK – key figures </vt:lpstr>
      <vt:lpstr>Slajd 5</vt:lpstr>
      <vt:lpstr>Slajd 6</vt:lpstr>
      <vt:lpstr>Schools </vt:lpstr>
      <vt:lpstr>Wellbeing</vt:lpstr>
      <vt:lpstr>Slajd 9</vt:lpstr>
      <vt:lpstr>Master’s Degree Programmes</vt:lpstr>
      <vt:lpstr>Nursing Education in HAMK</vt:lpstr>
      <vt:lpstr>Principles of Nursing Education in HAMK</vt:lpstr>
      <vt:lpstr>Nursing education in Finland</vt:lpstr>
      <vt:lpstr>Nursing education requirements according to EU Directives</vt:lpstr>
      <vt:lpstr>Nursing education in HAMK</vt:lpstr>
      <vt:lpstr>HAMK SIMCENTER AINOLA</vt:lpstr>
      <vt:lpstr>EQUIPMENTS</vt:lpstr>
      <vt:lpstr>WHERE simulation is used?</vt:lpstr>
      <vt:lpstr>Slajd 19</vt:lpstr>
      <vt:lpstr>OUTCOMES</vt:lpstr>
      <vt:lpstr>Slajd 21</vt:lpstr>
      <vt:lpstr>Four research units</vt:lpstr>
      <vt:lpstr>Slajd 23</vt:lpstr>
      <vt:lpstr>International HAMK</vt:lpstr>
      <vt:lpstr>International HAMK Partners</vt:lpstr>
      <vt:lpstr>International HAMK Mobility 2017</vt:lpstr>
      <vt:lpstr>Audited by FINEEC</vt:lpstr>
      <vt:lpstr>Finland in a Nutshell</vt:lpstr>
      <vt:lpstr>Slajd 29</vt:lpstr>
    </vt:vector>
  </TitlesOfParts>
  <Company>Hamk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Hämeen ammattikorkeakoulu</dc:title>
  <dc:creator>Reima Kallinen</dc:creator>
  <cp:lastModifiedBy>Komputer</cp:lastModifiedBy>
  <cp:revision>277</cp:revision>
  <cp:lastPrinted>2018-03-19T05:56:01Z</cp:lastPrinted>
  <dcterms:created xsi:type="dcterms:W3CDTF">2016-02-25T12:56:05Z</dcterms:created>
  <dcterms:modified xsi:type="dcterms:W3CDTF">2018-11-23T12:50:26Z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0x010100277A247A89358F47B7A3B61778B006B4</vt:lpwstr>
  </property>
</Properties>
</file>