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20A41-06C7-46C0-9485-648AB40D6F9C}" type="datetimeFigureOut">
              <a:rPr lang="es-ES" smtClean="0"/>
              <a:pPr/>
              <a:t>11/03/2017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8DB07-9B24-44C9-836A-CA4073723B58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895A5-4685-437E-9692-E29652AF29F8}" type="datetime1">
              <a:rPr lang="es-ES" smtClean="0"/>
              <a:pPr/>
              <a:t>11/03/2017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2593-1953-4ADD-8B48-0834386D5E14}" type="datetime1">
              <a:rPr lang="es-ES" smtClean="0"/>
              <a:pPr/>
              <a:t>11/03/2017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092B-EC7D-4D5B-BB27-C04863944271}" type="datetime1">
              <a:rPr lang="es-ES" smtClean="0"/>
              <a:pPr/>
              <a:t>11/03/2017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AC2C-900C-40B7-AACE-C7C6339B513C}" type="datetime1">
              <a:rPr lang="es-ES" smtClean="0"/>
              <a:pPr/>
              <a:t>11/03/2017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61CC9-AB5B-4B01-B66E-24C3BAFCD5EE}" type="datetime1">
              <a:rPr lang="es-ES" smtClean="0"/>
              <a:pPr/>
              <a:t>11/03/2017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EE7A-11A8-4DF8-AD4D-9F0704A2A6A2}" type="datetime1">
              <a:rPr lang="es-ES" smtClean="0"/>
              <a:pPr/>
              <a:t>11/03/2017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05A2-9246-49BA-A2BB-DEC40731C269}" type="datetime1">
              <a:rPr lang="es-ES" smtClean="0"/>
              <a:pPr/>
              <a:t>11/03/2017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DBFB-2AA1-43E2-A807-7D69F74D0DB4}" type="datetime1">
              <a:rPr lang="es-ES" smtClean="0"/>
              <a:pPr/>
              <a:t>11/03/2017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7968-AB2E-4769-8B7F-F26B804CC08E}" type="datetime1">
              <a:rPr lang="es-ES" smtClean="0"/>
              <a:pPr/>
              <a:t>11/03/2017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164CC-DBB5-436D-B494-77EFBD33BB38}" type="datetime1">
              <a:rPr lang="es-ES" smtClean="0"/>
              <a:pPr/>
              <a:t>11/03/2017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72D20-389F-4A63-B71D-69695FF8D009}" type="datetime1">
              <a:rPr lang="es-ES" smtClean="0"/>
              <a:pPr/>
              <a:t>11/03/2017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F0295-8777-4D36-A17A-00D284E00B44}" type="datetime1">
              <a:rPr lang="es-ES" smtClean="0"/>
              <a:pPr/>
              <a:t>11/03/2017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1BBB1-8A6C-4FFA-9C77-AB71594564C5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642910" y="1857364"/>
            <a:ext cx="8172480" cy="2171714"/>
          </a:xfrm>
        </p:spPr>
        <p:txBody>
          <a:bodyPr>
            <a:normAutofit/>
          </a:bodyPr>
          <a:lstStyle/>
          <a:p>
            <a:r>
              <a:rPr lang="es-ES_tradnl" sz="6000" b="1" dirty="0" smtClean="0"/>
              <a:t>ENERGÍAS RENOVABLES:</a:t>
            </a:r>
            <a:endParaRPr lang="es-ES" sz="6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928662" y="3714752"/>
            <a:ext cx="7586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http://www.unesa.net/unesa/html/sabereinvestigar/esquemas/esquemas.htm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00100" y="1214422"/>
            <a:ext cx="74295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/>
              <a:t>EVOLUCIÓN DE LAS ENERGÍAS RENOVABLES EN ESPAÑA:</a:t>
            </a:r>
          </a:p>
          <a:p>
            <a:r>
              <a:rPr lang="es-ES" dirty="0" smtClean="0"/>
              <a:t>Hidráulica, </a:t>
            </a:r>
            <a:r>
              <a:rPr lang="es-ES" dirty="0" err="1" smtClean="0"/>
              <a:t>Hidroeólica</a:t>
            </a:r>
            <a:r>
              <a:rPr lang="es-ES" dirty="0" smtClean="0"/>
              <a:t>, Eólica, Solar fotovoltaica, Solar térmica, Biogás, Biomasa, Hidráulica marina, Geotérmica y el 50% de los residuos sólidos urbanos</a:t>
            </a:r>
            <a:endParaRPr lang="es-ES_tradnl" dirty="0" smtClean="0"/>
          </a:p>
        </p:txBody>
      </p:sp>
      <p:sp>
        <p:nvSpPr>
          <p:cNvPr id="5" name="4 CuadroTexto"/>
          <p:cNvSpPr txBox="1"/>
          <p:nvPr/>
        </p:nvSpPr>
        <p:spPr>
          <a:xfrm>
            <a:off x="642910" y="2928934"/>
            <a:ext cx="784458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Hasta finales del siglo XX:</a:t>
            </a:r>
          </a:p>
          <a:p>
            <a:r>
              <a:rPr lang="es-ES" dirty="0"/>
              <a:t> </a:t>
            </a:r>
            <a:r>
              <a:rPr lang="es-ES" dirty="0" smtClean="0"/>
              <a:t>   - Pequeño peso de la energía renovable </a:t>
            </a:r>
            <a:r>
              <a:rPr lang="es-ES" dirty="0"/>
              <a:t>en relación con la demanda de </a:t>
            </a:r>
            <a:r>
              <a:rPr lang="es-ES" dirty="0" smtClean="0"/>
              <a:t>energía </a:t>
            </a:r>
          </a:p>
          <a:p>
            <a:r>
              <a:rPr lang="es-ES" dirty="0"/>
              <a:t> </a:t>
            </a:r>
            <a:r>
              <a:rPr lang="es-ES" dirty="0" smtClean="0"/>
              <a:t>     primaria</a:t>
            </a:r>
            <a:r>
              <a:rPr lang="es-ES" dirty="0"/>
              <a:t> </a:t>
            </a:r>
            <a:r>
              <a:rPr lang="es-ES" dirty="0" smtClean="0"/>
              <a:t>y de</a:t>
            </a:r>
            <a:r>
              <a:rPr lang="es-ES" dirty="0"/>
              <a:t> </a:t>
            </a:r>
            <a:r>
              <a:rPr lang="es-ES" dirty="0" smtClean="0"/>
              <a:t>generación eléctrica.</a:t>
            </a:r>
          </a:p>
          <a:p>
            <a:r>
              <a:rPr lang="es-ES" dirty="0" smtClean="0"/>
              <a:t>    - Representadas fundamentalmente por la energía hidráulica.</a:t>
            </a:r>
          </a:p>
          <a:p>
            <a:r>
              <a:rPr lang="es-ES" dirty="0" smtClean="0"/>
              <a:t> </a:t>
            </a:r>
          </a:p>
          <a:p>
            <a:r>
              <a:rPr lang="es-ES" b="1" dirty="0" smtClean="0"/>
              <a:t>Desde </a:t>
            </a:r>
            <a:r>
              <a:rPr lang="es-ES" b="1" dirty="0"/>
              <a:t>finales del siglo </a:t>
            </a:r>
            <a:r>
              <a:rPr lang="es-ES" b="1" dirty="0" smtClean="0"/>
              <a:t>XX:</a:t>
            </a:r>
          </a:p>
          <a:p>
            <a:r>
              <a:rPr lang="es-ES" dirty="0" smtClean="0"/>
              <a:t>    - Fuerte </a:t>
            </a:r>
            <a:r>
              <a:rPr lang="es-ES" dirty="0"/>
              <a:t>impulso </a:t>
            </a:r>
            <a:r>
              <a:rPr lang="es-ES" dirty="0" smtClean="0"/>
              <a:t>por diferentes Gobiernos hasta 2011.</a:t>
            </a:r>
          </a:p>
          <a:p>
            <a:r>
              <a:rPr lang="es-ES_tradnl" dirty="0"/>
              <a:t> </a:t>
            </a:r>
            <a:r>
              <a:rPr lang="es-ES_tradnl" dirty="0" smtClean="0"/>
              <a:t>   - Cobertura del 35% de la demanda eléctrica en 2010.</a:t>
            </a:r>
          </a:p>
          <a:p>
            <a:r>
              <a:rPr lang="es-ES_tradnl" dirty="0"/>
              <a:t> </a:t>
            </a:r>
            <a:r>
              <a:rPr lang="es-ES_tradnl" dirty="0" smtClean="0"/>
              <a:t>   - Moratoria del sistema de primas a partir de enero de 2012.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290"/>
            <a:ext cx="7791299" cy="6264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3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8536" y="357166"/>
            <a:ext cx="8985464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3612" y="428604"/>
            <a:ext cx="7937478" cy="5697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6</a:t>
            </a:fld>
            <a:endParaRPr lang="es-ES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74608"/>
            <a:ext cx="8072494" cy="605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7</a:t>
            </a:fld>
            <a:endParaRPr lang="es-ES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429000"/>
            <a:ext cx="816292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0"/>
            <a:ext cx="823912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GAMO ENERGÍAS. Febrero 2017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BBB1-8A6C-4FFA-9C77-AB71594564C5}" type="slidenum">
              <a:rPr lang="es-ES" smtClean="0"/>
              <a:pPr/>
              <a:t>8</a:t>
            </a:fld>
            <a:endParaRPr lang="es-E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8229600" cy="314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111</Words>
  <Application>Microsoft Office PowerPoint</Application>
  <PresentationFormat>Pokaz na ekranie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Tema de Office</vt:lpstr>
      <vt:lpstr>ENERGÍAS RENOVABLES: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José Carlos Buldón</dc:creator>
  <cp:lastModifiedBy>Komputer</cp:lastModifiedBy>
  <cp:revision>16</cp:revision>
  <dcterms:created xsi:type="dcterms:W3CDTF">2017-02-10T16:18:58Z</dcterms:created>
  <dcterms:modified xsi:type="dcterms:W3CDTF">2017-03-11T18:26:37Z</dcterms:modified>
</cp:coreProperties>
</file>