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incipal\trabajo\DOCUMENTOS%20JOSE%20CARLOS\Aisladas%202015\AGROPECUARIA%20GAMO\consum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lang="es-ES"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S"/>
              <a:t>CONSUMO VS PRODUCCIÓN SOLAR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2257905461497808"/>
          <c:y val="0.19221155574731252"/>
          <c:w val="0.8398064618919413"/>
          <c:h val="0.47555795251620925"/>
        </c:manualLayout>
      </c:layout>
      <c:lineChart>
        <c:grouping val="standard"/>
        <c:ser>
          <c:idx val="0"/>
          <c:order val="0"/>
          <c:tx>
            <c:strRef>
              <c:f>Balance!$B$18</c:f>
              <c:strCache>
                <c:ptCount val="1"/>
                <c:pt idx="0">
                  <c:v>TOTAL CONSUMO ENERGÉTICO EN UN DÍA MEDIO DE CADA MES (kWh):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3125104531189185E-2"/>
                  <c:y val="2.708517599683610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4976981400192737E-2"/>
                  <c:y val="-2.008823365164462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6828807694837047E-2"/>
                  <c:y val="3.012931602727755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8603246287662818E-2"/>
                  <c:y val="2.489355497229514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1240179056457496E-2"/>
                  <c:y val="3.0129316027277551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695512103014325E-2"/>
                  <c:y val="6.2718614073950116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4.2665804623730492E-2"/>
                  <c:y val="1.1864475844629113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3.8902763854147399E-2"/>
                  <c:y val="3.8592480904425949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4.7939917185780521E-2"/>
                  <c:y val="1.7952755905511836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3.1273252949365477E-2"/>
                  <c:y val="-1.5532784429343598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dLblPos val="t"/>
            <c:showVal val="1"/>
          </c:dLbls>
          <c:cat>
            <c:strRef>
              <c:f>Balance!$C$17:$N$17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Balance!$C$18:$N$18</c:f>
              <c:numCache>
                <c:formatCode>#,##0.00</c:formatCode>
                <c:ptCount val="12"/>
                <c:pt idx="0">
                  <c:v>523.83749999999952</c:v>
                </c:pt>
                <c:pt idx="1">
                  <c:v>523.83749999999952</c:v>
                </c:pt>
                <c:pt idx="2">
                  <c:v>499.83749999999981</c:v>
                </c:pt>
                <c:pt idx="3">
                  <c:v>499.83749999999981</c:v>
                </c:pt>
                <c:pt idx="4">
                  <c:v>499.83749999999981</c:v>
                </c:pt>
                <c:pt idx="5">
                  <c:v>695.93749999999966</c:v>
                </c:pt>
                <c:pt idx="6">
                  <c:v>695.93749999999966</c:v>
                </c:pt>
                <c:pt idx="7">
                  <c:v>695.93749999999966</c:v>
                </c:pt>
                <c:pt idx="8">
                  <c:v>515.83749999999952</c:v>
                </c:pt>
                <c:pt idx="9">
                  <c:v>515.83749999999952</c:v>
                </c:pt>
                <c:pt idx="10">
                  <c:v>515.83749999999952</c:v>
                </c:pt>
                <c:pt idx="11">
                  <c:v>523.83749999999952</c:v>
                </c:pt>
              </c:numCache>
            </c:numRef>
          </c:val>
        </c:ser>
        <c:ser>
          <c:idx val="1"/>
          <c:order val="1"/>
          <c:tx>
            <c:strRef>
              <c:f>Balance!$B$33</c:f>
              <c:strCache>
                <c:ptCount val="1"/>
                <c:pt idx="0">
                  <c:v>TOTAL ENERGÍA GENERADA EN UN DÍA MEDIO DE CADA MES (KWH):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0251371545182303E-2"/>
                  <c:y val="6.271861407395011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0251371545182317E-2"/>
                  <c:y val="5.956652581547892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4976956113013151E-2"/>
                  <c:y val="-2.770934455110940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0958700062784431E-2"/>
                  <c:y val="-4.2930284399381929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6073309130549118E-2"/>
                  <c:y val="-3.3020482368781877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3.4532895996158698E-2"/>
                  <c:y val="-6.3677643131487979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4.3013863069341414E-2"/>
                  <c:y val="2.358754801039949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4.6843872575260466E-2"/>
                  <c:y val="2.804564323076643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dLblPos val="t"/>
            <c:showVal val="1"/>
          </c:dLbls>
          <c:cat>
            <c:strRef>
              <c:f>Balance!$C$17:$N$17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Balance!$C$33:$N$33</c:f>
              <c:numCache>
                <c:formatCode>#,##0.00</c:formatCode>
                <c:ptCount val="12"/>
                <c:pt idx="0">
                  <c:v>282.18239999999975</c:v>
                </c:pt>
                <c:pt idx="1">
                  <c:v>374.40000000000009</c:v>
                </c:pt>
                <c:pt idx="2">
                  <c:v>478.84800000000001</c:v>
                </c:pt>
                <c:pt idx="3">
                  <c:v>515.16480000000001</c:v>
                </c:pt>
                <c:pt idx="4">
                  <c:v>551.75040000000001</c:v>
                </c:pt>
                <c:pt idx="5">
                  <c:v>629.69280000000003</c:v>
                </c:pt>
                <c:pt idx="6">
                  <c:v>673.1712</c:v>
                </c:pt>
                <c:pt idx="7">
                  <c:v>659.94239999999968</c:v>
                </c:pt>
                <c:pt idx="8">
                  <c:v>578.47680000000003</c:v>
                </c:pt>
                <c:pt idx="9">
                  <c:v>425.03039999999964</c:v>
                </c:pt>
                <c:pt idx="10">
                  <c:v>324.38400000000007</c:v>
                </c:pt>
                <c:pt idx="11">
                  <c:v>250.9824000000001</c:v>
                </c:pt>
              </c:numCache>
            </c:numRef>
          </c:val>
        </c:ser>
        <c:dLbls>
          <c:showVal val="1"/>
        </c:dLbls>
        <c:marker val="1"/>
        <c:axId val="119368704"/>
        <c:axId val="119403264"/>
      </c:lineChart>
      <c:catAx>
        <c:axId val="119368704"/>
        <c:scaling>
          <c:orientation val="minMax"/>
        </c:scaling>
        <c:axPos val="b"/>
        <c:majorGridlines/>
        <c:numFmt formatCode="General" sourceLinked="1"/>
        <c:tickLblPos val="nextTo"/>
        <c:txPr>
          <a:bodyPr rot="-270000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119403264"/>
        <c:crosses val="autoZero"/>
        <c:auto val="1"/>
        <c:lblAlgn val="ctr"/>
        <c:lblOffset val="100"/>
      </c:catAx>
      <c:valAx>
        <c:axId val="11940326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lang="es-ES"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ES"/>
                  <a:t>ENERGÍA DIARIA CONSUMIDA</a:t>
                </a:r>
              </a:p>
            </c:rich>
          </c:tx>
          <c:layout>
            <c:manualLayout>
              <c:xMode val="edge"/>
              <c:yMode val="edge"/>
              <c:x val="8.5562357857307397E-3"/>
              <c:y val="3.5052958805681204E-2"/>
            </c:manualLayout>
          </c:layout>
        </c:title>
        <c:numFmt formatCode="#,##0.00" sourceLinked="1"/>
        <c:tickLblPos val="nextTo"/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11936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4568648634619073E-2"/>
          <c:y val="0.83105402604816414"/>
          <c:w val="0.52323746305506558"/>
          <c:h val="0.1445890185712608"/>
        </c:manualLayout>
      </c:layout>
      <c:txPr>
        <a:bodyPr/>
        <a:lstStyle/>
        <a:p>
          <a:pPr>
            <a:defRPr lang="es-ES"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gap"/>
  </c:chart>
  <c:spPr>
    <a:solidFill>
      <a:prstClr val="white">
        <a:lumMod val="85000"/>
        <a:alpha val="90000"/>
      </a:prst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4C5B-B307-4FA2-AFD4-48FE9E986995}" type="datetimeFigureOut">
              <a:rPr lang="es-ES" smtClean="0"/>
              <a:pPr/>
              <a:t>11/03/2017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96FC-B320-414E-9D76-28D3B0F0CF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4C5B-B307-4FA2-AFD4-48FE9E986995}" type="datetimeFigureOut">
              <a:rPr lang="es-ES" smtClean="0"/>
              <a:pPr/>
              <a:t>11/03/2017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96FC-B320-414E-9D76-28D3B0F0CF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4C5B-B307-4FA2-AFD4-48FE9E986995}" type="datetimeFigureOut">
              <a:rPr lang="es-ES" smtClean="0"/>
              <a:pPr/>
              <a:t>11/03/2017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96FC-B320-414E-9D76-28D3B0F0CF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4C5B-B307-4FA2-AFD4-48FE9E986995}" type="datetimeFigureOut">
              <a:rPr lang="es-ES" smtClean="0"/>
              <a:pPr/>
              <a:t>11/03/2017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96FC-B320-414E-9D76-28D3B0F0CF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4C5B-B307-4FA2-AFD4-48FE9E986995}" type="datetimeFigureOut">
              <a:rPr lang="es-ES" smtClean="0"/>
              <a:pPr/>
              <a:t>11/03/2017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96FC-B320-414E-9D76-28D3B0F0CF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4C5B-B307-4FA2-AFD4-48FE9E986995}" type="datetimeFigureOut">
              <a:rPr lang="es-ES" smtClean="0"/>
              <a:pPr/>
              <a:t>11/03/2017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96FC-B320-414E-9D76-28D3B0F0CF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4C5B-B307-4FA2-AFD4-48FE9E986995}" type="datetimeFigureOut">
              <a:rPr lang="es-ES" smtClean="0"/>
              <a:pPr/>
              <a:t>11/03/2017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96FC-B320-414E-9D76-28D3B0F0CF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4C5B-B307-4FA2-AFD4-48FE9E986995}" type="datetimeFigureOut">
              <a:rPr lang="es-ES" smtClean="0"/>
              <a:pPr/>
              <a:t>11/03/2017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96FC-B320-414E-9D76-28D3B0F0CF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4C5B-B307-4FA2-AFD4-48FE9E986995}" type="datetimeFigureOut">
              <a:rPr lang="es-ES" smtClean="0"/>
              <a:pPr/>
              <a:t>11/03/2017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96FC-B320-414E-9D76-28D3B0F0CF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4C5B-B307-4FA2-AFD4-48FE9E986995}" type="datetimeFigureOut">
              <a:rPr lang="es-ES" smtClean="0"/>
              <a:pPr/>
              <a:t>11/03/2017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96FC-B320-414E-9D76-28D3B0F0CF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4C5B-B307-4FA2-AFD4-48FE9E986995}" type="datetimeFigureOut">
              <a:rPr lang="es-ES" smtClean="0"/>
              <a:pPr/>
              <a:t>11/03/2017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96FC-B320-414E-9D76-28D3B0F0CF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D4C5B-B307-4FA2-AFD4-48FE9E986995}" type="datetimeFigureOut">
              <a:rPr lang="es-ES" smtClean="0"/>
              <a:pPr/>
              <a:t>11/03/2017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F96FC-B320-414E-9D76-28D3B0F0CF19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DOCUMENTOS DIEGO\MARKETING E-MARKETING\fotos\FOTOS OBRAS\macera de arriba- luz de obra-granja\granja porcina aislada de la 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3386161"/>
          </a:xfrm>
        </p:spPr>
        <p:txBody>
          <a:bodyPr>
            <a:normAutofit/>
          </a:bodyPr>
          <a:lstStyle/>
          <a:p>
            <a:pPr algn="l"/>
            <a:r>
              <a:rPr lang="es-ES_tradnl" sz="3200" dirty="0" smtClean="0"/>
              <a:t>GRANJA PORCINA AGROPECUARIA GAMO, integrada en UVESA:</a:t>
            </a:r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smtClean="0"/>
              <a:t>- Localización: Mancera de Arriba (Ávila).</a:t>
            </a:r>
            <a:br>
              <a:rPr lang="es-ES_tradnl" sz="2000" dirty="0" smtClean="0"/>
            </a:br>
            <a:r>
              <a:rPr lang="es-ES_tradnl" sz="2000" dirty="0" smtClean="0"/>
              <a:t>- Instalaciones: 5 naves ganaderas con capacidad para 1.500 madres.</a:t>
            </a:r>
            <a:br>
              <a:rPr lang="es-ES_tradnl" sz="2000" dirty="0" smtClean="0"/>
            </a:br>
            <a:r>
              <a:rPr lang="es-ES_tradnl" sz="2000" dirty="0" smtClean="0"/>
              <a:t>- Producción anual: 45.000 lechones.</a:t>
            </a:r>
            <a:br>
              <a:rPr lang="es-ES_tradnl" sz="2000" dirty="0" smtClean="0"/>
            </a:br>
            <a:r>
              <a:rPr lang="es-ES_tradnl" sz="2000" dirty="0" smtClean="0"/>
              <a:t>- Fecha inicio actividad: junio 2015.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" dirty="0"/>
          </a:p>
        </p:txBody>
      </p:sp>
      <p:pic>
        <p:nvPicPr>
          <p:cNvPr id="4" name="Picture 2" descr="Y:\DOCUMENTOS JOSE CARLOS\Autoconsumo 2016\Jornada Valladolid\!cid_F2CC2024-1C33-420E-BA22-A458EC634F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1"/>
            <a:ext cx="1357290" cy="959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DOCUMENTOS DIEGO\MARKETING E-MARKETING\fotos\FOTOS OBRAS\macera de arriba- luz de obra-granja\energia solar avila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28596" y="5072074"/>
            <a:ext cx="8072478" cy="6704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_tradn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COSTE DE LA INFRAESTRUCTURA PARA  ABASTECER LA GRANJA CON LA RED ELÉCTRICA: 105.000 €.</a:t>
            </a:r>
            <a:endParaRPr lang="es-E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857224" y="1142984"/>
          <a:ext cx="6858048" cy="3206998"/>
        </p:xfrm>
        <a:graphic>
          <a:graphicData uri="http://schemas.openxmlformats.org/drawingml/2006/table">
            <a:tbl>
              <a:tblPr/>
              <a:tblGrid>
                <a:gridCol w="3703891"/>
                <a:gridCol w="3154157"/>
              </a:tblGrid>
              <a:tr h="8077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CARACTERÍSTICAS DE</a:t>
                      </a:r>
                      <a:r>
                        <a:rPr lang="es-ES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</a:t>
                      </a:r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INSTALACIÓN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lumMod val="85000"/>
                        <a:alpha val="71000"/>
                      </a:prst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2934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Campo fotovoltaico: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lumMod val="85000"/>
                        <a:alpha val="71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480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paneles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Wp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lumMod val="85000"/>
                        <a:alpha val="71000"/>
                      </a:prstClr>
                    </a:solidFill>
                  </a:tcPr>
                </a:tc>
              </a:tr>
              <a:tr h="2908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Baterías: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lumMod val="85000"/>
                        <a:alpha val="71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216 vasos de 1730 Ah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lumMod val="85000"/>
                        <a:alpha val="71000"/>
                      </a:prstClr>
                    </a:solidFill>
                  </a:tcPr>
                </a:tc>
              </a:tr>
              <a:tr h="81424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Inversores: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lumMod val="85000"/>
                        <a:alpha val="71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9 SMA SUNNY ISLAND 8.0 + 5 TRIPOWER 20.000 + MULTICLUSTER 12.0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lumMod val="85000"/>
                        <a:alpha val="71000"/>
                      </a:prstClr>
                    </a:solidFill>
                  </a:tcPr>
                </a:tc>
              </a:tr>
              <a:tr h="32776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Inversión: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lumMod val="85000"/>
                        <a:alpha val="71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239.169 € </a:t>
                      </a:r>
                      <a:endParaRPr lang="es-ES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lumMod val="85000"/>
                        <a:alpha val="71000"/>
                      </a:prstClr>
                    </a:solidFill>
                  </a:tcPr>
                </a:tc>
              </a:tr>
              <a:tr h="41884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Ahorro anual con FV en 2015: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lumMod val="85000"/>
                        <a:alpha val="71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none" strike="noStrike" dirty="0" smtClean="0">
                          <a:solidFill>
                            <a:srgbClr val="000204"/>
                          </a:solidFill>
                          <a:effectLst/>
                        </a:rPr>
                        <a:t>29.750 €</a:t>
                      </a:r>
                      <a:endParaRPr lang="es-ES" sz="18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lumMod val="85000"/>
                        <a:alpha val="71000"/>
                      </a:prst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Y:\DOCUMENTOS JOSE CARLOS\Autoconsumo 2016\Jornada Valladolid\!cid_F2CC2024-1C33-420E-BA22-A458EC634F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1"/>
            <a:ext cx="1357290" cy="959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AppData\Local\Microsoft\Windows\Temporary Internet Files\Content.IE5\WGU0QH6G\IMG_356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3100" b="1" dirty="0" smtClean="0"/>
              <a:t>GRÁFICO PREVISIÓN DE GENERACIÓN </a:t>
            </a:r>
            <a:br>
              <a:rPr lang="es-ES_tradnl" sz="3100" b="1" dirty="0" smtClean="0"/>
            </a:br>
            <a:r>
              <a:rPr lang="es-ES_tradnl" sz="3100" b="1" dirty="0" smtClean="0"/>
              <a:t>FOTOVOLTAICA Y CONSUMO: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714348" y="5572140"/>
            <a:ext cx="8148641" cy="92333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CONSUMO DE ENERGÍA DURANTE EL PRIMER AÑO DE EXPLOTACIÓN: 166.267 </a:t>
            </a:r>
            <a:r>
              <a:rPr lang="es-ES_tradnl" b="1" dirty="0" err="1" smtClean="0"/>
              <a:t>kWh</a:t>
            </a:r>
            <a:r>
              <a:rPr lang="es-ES_tradnl" b="1" dirty="0" smtClean="0"/>
              <a:t>.</a:t>
            </a:r>
          </a:p>
          <a:p>
            <a:r>
              <a:rPr lang="es-ES_tradnl" b="1" dirty="0" smtClean="0"/>
              <a:t>APORTACIÓN DE LA INSTALACIÓN FOTOVOLTAICA: 125.942 </a:t>
            </a:r>
            <a:r>
              <a:rPr lang="es-ES_tradnl" b="1" dirty="0" err="1" smtClean="0"/>
              <a:t>kWh</a:t>
            </a:r>
            <a:r>
              <a:rPr lang="es-ES_tradnl" b="1" dirty="0" smtClean="0"/>
              <a:t>.</a:t>
            </a:r>
          </a:p>
          <a:p>
            <a:r>
              <a:rPr lang="es-ES_tradnl" b="1" dirty="0" smtClean="0"/>
              <a:t>APORTACIÓN DEL GENERADOR DIESEL: 40.325 </a:t>
            </a:r>
            <a:r>
              <a:rPr lang="es-ES_tradnl" b="1" dirty="0" err="1" smtClean="0"/>
              <a:t>kWh</a:t>
            </a:r>
            <a:r>
              <a:rPr lang="es-ES_tradnl" b="1" dirty="0" smtClean="0"/>
              <a:t> (15.509 litros)</a:t>
            </a:r>
          </a:p>
        </p:txBody>
      </p:sp>
      <p:graphicFrame>
        <p:nvGraphicFramePr>
          <p:cNvPr id="9" name="4 Gráfico"/>
          <p:cNvGraphicFramePr>
            <a:graphicFrameLocks/>
          </p:cNvGraphicFramePr>
          <p:nvPr/>
        </p:nvGraphicFramePr>
        <p:xfrm>
          <a:off x="714348" y="1357298"/>
          <a:ext cx="7705725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Y:\DOCUMENTOS JOSE CARLOS\Autoconsumo 2016\Jornada Valladolid\!cid_F2CC2024-1C33-420E-BA22-A458EC634F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1"/>
            <a:ext cx="1357290" cy="959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118</Words>
  <Application>Microsoft Office PowerPoint</Application>
  <PresentationFormat>Pokaz na ekranie (4:3)</PresentationFormat>
  <Paragraphs>37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Tema de Office</vt:lpstr>
      <vt:lpstr>GRANJA PORCINA AGROPECUARIA GAMO, integrada en UVESA:  - Localización: Mancera de Arriba (Ávila). - Instalaciones: 5 naves ganaderas con capacidad para 1.500 madres. - Producción anual: 45.000 lechones. - Fecha inicio actividad: junio 2015. </vt:lpstr>
      <vt:lpstr>Slajd 2</vt:lpstr>
      <vt:lpstr>GRÁFICO PREVISIÓN DE GENERACIÓN  FOTOVOLTAICA Y CONSUMO: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GRANJA PORCINA AGROPECUARIA DEL GAMO, integrada en UVESA:  - Localización: Mancera de Arriba (Ávila). - Instalaciones: 5 naves ganaderas con capacidad para 1.500 madres. - Producción: 45.000 lechones de 22 kg/ año. - Fecha inicio actividad: junio 2015.</dc:title>
  <dc:creator>José Carlos Buldón</dc:creator>
  <cp:lastModifiedBy>Komputer</cp:lastModifiedBy>
  <cp:revision>25</cp:revision>
  <dcterms:created xsi:type="dcterms:W3CDTF">2016-06-16T11:40:22Z</dcterms:created>
  <dcterms:modified xsi:type="dcterms:W3CDTF">2017-03-11T18:27:37Z</dcterms:modified>
</cp:coreProperties>
</file>