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26A3-1151-40DD-B5A8-6DCE5769B7E4}" type="datetimeFigureOut">
              <a:rPr lang="es-ES" smtClean="0"/>
              <a:pPr/>
              <a:t>11/03/2017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E3B-F0E0-4E18-AAC3-51DD92570A59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26A3-1151-40DD-B5A8-6DCE5769B7E4}" type="datetimeFigureOut">
              <a:rPr lang="es-ES" smtClean="0"/>
              <a:pPr/>
              <a:t>11/03/2017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E3B-F0E0-4E18-AAC3-51DD92570A59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26A3-1151-40DD-B5A8-6DCE5769B7E4}" type="datetimeFigureOut">
              <a:rPr lang="es-ES" smtClean="0"/>
              <a:pPr/>
              <a:t>11/03/2017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E3B-F0E0-4E18-AAC3-51DD92570A59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26A3-1151-40DD-B5A8-6DCE5769B7E4}" type="datetimeFigureOut">
              <a:rPr lang="es-ES" smtClean="0"/>
              <a:pPr/>
              <a:t>11/03/2017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E3B-F0E0-4E18-AAC3-51DD92570A59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26A3-1151-40DD-B5A8-6DCE5769B7E4}" type="datetimeFigureOut">
              <a:rPr lang="es-ES" smtClean="0"/>
              <a:pPr/>
              <a:t>11/03/2017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E3B-F0E0-4E18-AAC3-51DD92570A59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26A3-1151-40DD-B5A8-6DCE5769B7E4}" type="datetimeFigureOut">
              <a:rPr lang="es-ES" smtClean="0"/>
              <a:pPr/>
              <a:t>11/03/2017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E3B-F0E0-4E18-AAC3-51DD92570A59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26A3-1151-40DD-B5A8-6DCE5769B7E4}" type="datetimeFigureOut">
              <a:rPr lang="es-ES" smtClean="0"/>
              <a:pPr/>
              <a:t>11/03/2017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E3B-F0E0-4E18-AAC3-51DD92570A59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26A3-1151-40DD-B5A8-6DCE5769B7E4}" type="datetimeFigureOut">
              <a:rPr lang="es-ES" smtClean="0"/>
              <a:pPr/>
              <a:t>11/03/2017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E3B-F0E0-4E18-AAC3-51DD92570A59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26A3-1151-40DD-B5A8-6DCE5769B7E4}" type="datetimeFigureOut">
              <a:rPr lang="es-ES" smtClean="0"/>
              <a:pPr/>
              <a:t>11/03/2017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E3B-F0E0-4E18-AAC3-51DD92570A59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26A3-1151-40DD-B5A8-6DCE5769B7E4}" type="datetimeFigureOut">
              <a:rPr lang="es-ES" smtClean="0"/>
              <a:pPr/>
              <a:t>11/03/2017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E3B-F0E0-4E18-AAC3-51DD92570A59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26A3-1151-40DD-B5A8-6DCE5769B7E4}" type="datetimeFigureOut">
              <a:rPr lang="es-ES" smtClean="0"/>
              <a:pPr/>
              <a:t>11/03/2017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E3B-F0E0-4E18-AAC3-51DD92570A59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026A3-1151-40DD-B5A8-6DCE5769B7E4}" type="datetimeFigureOut">
              <a:rPr lang="es-ES" smtClean="0"/>
              <a:pPr/>
              <a:t>11/03/2017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5FE3B-F0E0-4E18-AAC3-51DD92570A59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DOCUMENTOS JOSE CARLOS\Autoconsumo 2016\Jornada Valladolid\Dehesa.jpg"/>
          <p:cNvPicPr>
            <a:picLocks noChangeAspect="1" noChangeArrowheads="1"/>
          </p:cNvPicPr>
          <p:nvPr/>
        </p:nvPicPr>
        <p:blipFill>
          <a:blip r:embed="rId2">
            <a:lum bright="9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14282" y="4643446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s-ES_tradnl" sz="3200" b="1" dirty="0" smtClean="0">
                <a:solidFill>
                  <a:srgbClr val="FFCC00"/>
                </a:solidFill>
              </a:rPr>
              <a:t>MATADERO DEHESA GRANDE</a:t>
            </a:r>
            <a:r>
              <a:rPr lang="es-ES_tradnl" sz="3200" dirty="0" smtClean="0">
                <a:solidFill>
                  <a:srgbClr val="FFCC00"/>
                </a:solidFill>
              </a:rPr>
              <a:t/>
            </a:r>
            <a:br>
              <a:rPr lang="es-ES_tradnl" sz="3200" dirty="0" smtClean="0">
                <a:solidFill>
                  <a:srgbClr val="FFCC00"/>
                </a:solidFill>
              </a:rPr>
            </a:br>
            <a:r>
              <a:rPr lang="es-ES_tradnl" sz="2800" b="1" dirty="0" smtClean="0">
                <a:solidFill>
                  <a:srgbClr val="FFCC00"/>
                </a:solidFill>
              </a:rPr>
              <a:t>LOCALIZACIÓN: </a:t>
            </a:r>
            <a:r>
              <a:rPr lang="es-ES_tradnl" sz="2800" b="1" dirty="0" err="1" smtClean="0">
                <a:solidFill>
                  <a:srgbClr val="FFCC00"/>
                </a:solidFill>
              </a:rPr>
              <a:t>Vitigudino</a:t>
            </a:r>
            <a:r>
              <a:rPr lang="es-ES_tradnl" sz="2800" b="1" dirty="0" smtClean="0">
                <a:solidFill>
                  <a:srgbClr val="FFCC00"/>
                </a:solidFill>
              </a:rPr>
              <a:t> (Salamanca)</a:t>
            </a:r>
            <a:br>
              <a:rPr lang="es-ES_tradnl" sz="2800" b="1" dirty="0" smtClean="0">
                <a:solidFill>
                  <a:srgbClr val="FFCC00"/>
                </a:solidFill>
              </a:rPr>
            </a:br>
            <a:r>
              <a:rPr lang="es-ES_tradnl" sz="2800" b="1" dirty="0" smtClean="0">
                <a:solidFill>
                  <a:srgbClr val="FFCC00"/>
                </a:solidFill>
              </a:rPr>
              <a:t>ACTIVIDAD ANUAL: sacrificio y procesado de 24.000 cabezas de vacuno, 70.000 de ovino y 20.000 de porcino.</a:t>
            </a:r>
            <a:br>
              <a:rPr lang="es-ES_tradnl" sz="2800" b="1" dirty="0" smtClean="0">
                <a:solidFill>
                  <a:srgbClr val="FFCC00"/>
                </a:solidFill>
              </a:rPr>
            </a:br>
            <a:r>
              <a:rPr lang="es-ES_tradnl" sz="2800" b="1" dirty="0" smtClean="0">
                <a:solidFill>
                  <a:srgbClr val="FFCC00"/>
                </a:solidFill>
              </a:rPr>
              <a:t>FECHA DE INICIO DE ACTIVIDAD: 1999</a:t>
            </a:r>
            <a:r>
              <a:rPr lang="es-ES_tradnl" sz="2800" b="1" dirty="0" smtClean="0"/>
              <a:t/>
            </a:r>
            <a:br>
              <a:rPr lang="es-ES_tradnl" sz="2800" b="1" dirty="0" smtClean="0"/>
            </a:br>
            <a:endParaRPr lang="es-ES" sz="2800" b="1" dirty="0"/>
          </a:p>
        </p:txBody>
      </p:sp>
      <p:pic>
        <p:nvPicPr>
          <p:cNvPr id="1026" name="Picture 2" descr="Dehesa Grand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8652" y="0"/>
            <a:ext cx="2425348" cy="9286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Y:\DOCUMENTOS DIEGO\MARKETING E-MARKETING\fotos\FOTOS OBRAS\DEHESA GRANDE\IMG-20140603-WA00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3786190"/>
            <a:ext cx="4119646" cy="2786082"/>
          </a:xfrm>
          <a:prstGeom prst="rect">
            <a:avLst/>
          </a:prstGeom>
          <a:noFill/>
        </p:spPr>
      </p:pic>
      <p:pic>
        <p:nvPicPr>
          <p:cNvPr id="5123" name="Picture 3" descr="Y:\DOCUMENTOS DIEGO\MARKETING E-MARKETING\fotos\FOTOS OBRAS\DEHESA GRANDE\IMG-20140603-WA0015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57158" y="3786190"/>
            <a:ext cx="4143372" cy="2714620"/>
          </a:xfrm>
          <a:prstGeom prst="rect">
            <a:avLst/>
          </a:prstGeom>
          <a:noFill/>
        </p:spPr>
      </p:pic>
      <p:pic>
        <p:nvPicPr>
          <p:cNvPr id="5124" name="Picture 4" descr="Y:\DOCUMENTOS JOSE CARLOS\Autoconsumo 2016\Jornada Valladolid\Fachada Dehesa Grand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14290"/>
            <a:ext cx="6286512" cy="3268289"/>
          </a:xfrm>
          <a:prstGeom prst="rect">
            <a:avLst/>
          </a:prstGeom>
          <a:noFill/>
        </p:spPr>
      </p:pic>
      <p:pic>
        <p:nvPicPr>
          <p:cNvPr id="5126" name="Picture 6" descr="Y:\DOCUMENTOS DIEGO\MARKETING E-MARKETING\fotos\FOTOS OBRAS\DEHESA GRANDE\DSC_0047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65120" y="0"/>
            <a:ext cx="2342114" cy="3643314"/>
          </a:xfrm>
          <a:prstGeom prst="rect">
            <a:avLst/>
          </a:prstGeom>
          <a:noFill/>
        </p:spPr>
      </p:pic>
      <p:pic>
        <p:nvPicPr>
          <p:cNvPr id="11" name="Picture 2" descr="Dehesa Grande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718652" y="5929306"/>
            <a:ext cx="2425348" cy="9286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Y:\DOCUMENTOS JOSE CARLOS\Autoconsumo 2016\Jornada Valladolid\Dehes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" name="Picture 2" descr="Dehesa Grand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8652" y="5929306"/>
            <a:ext cx="2425348" cy="928694"/>
          </a:xfrm>
          <a:prstGeom prst="rect">
            <a:avLst/>
          </a:prstGeom>
          <a:noFill/>
        </p:spPr>
      </p:pic>
      <p:sp>
        <p:nvSpPr>
          <p:cNvPr id="6" name="5 Rectángulo"/>
          <p:cNvSpPr/>
          <p:nvPr/>
        </p:nvSpPr>
        <p:spPr>
          <a:xfrm>
            <a:off x="357158" y="4000504"/>
            <a:ext cx="8072478" cy="157414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ES_tradn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ES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E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POTENCIA ELÉCTRICA CONTRATADA: 200 </a:t>
            </a:r>
            <a:r>
              <a:rPr lang="es-E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kW</a:t>
            </a:r>
            <a:r>
              <a:rPr lang="es-E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ES_tradnl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AUTOCONSUMO INSTANTÁNEO</a:t>
            </a:r>
            <a:endParaRPr lang="es-ES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ES_tradnl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CONEXIÓN A LA RED INTERIOR: En cuadro de baja del centro de transformación.</a:t>
            </a:r>
            <a:endParaRPr lang="es-ES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es-ES" dirty="0"/>
          </a:p>
        </p:txBody>
      </p:sp>
      <p:graphicFrame>
        <p:nvGraphicFramePr>
          <p:cNvPr id="9" name="8 Tabla"/>
          <p:cNvGraphicFramePr>
            <a:graphicFrameLocks noGrp="1"/>
          </p:cNvGraphicFramePr>
          <p:nvPr/>
        </p:nvGraphicFramePr>
        <p:xfrm>
          <a:off x="928662" y="357166"/>
          <a:ext cx="6858048" cy="3139949"/>
        </p:xfrm>
        <a:graphic>
          <a:graphicData uri="http://schemas.openxmlformats.org/drawingml/2006/table">
            <a:tbl>
              <a:tblPr/>
              <a:tblGrid>
                <a:gridCol w="3703891"/>
                <a:gridCol w="3154157"/>
              </a:tblGrid>
              <a:tr h="82579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CARACTERÍSTICAS INSTALACIÓN</a:t>
                      </a:r>
                      <a:r>
                        <a:rPr lang="es-ES" sz="2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AUTOCONSUMO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54120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Campo fotovoltaico: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441 </a:t>
                      </a:r>
                      <a:r>
                        <a:rPr lang="pt-BR" sz="1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paneles</a:t>
                      </a:r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de </a:t>
                      </a:r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240 </a:t>
                      </a:r>
                      <a:r>
                        <a:rPr lang="pt-BR" sz="1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Wp</a:t>
                      </a:r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7376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Potencia total (</a:t>
                      </a:r>
                      <a:r>
                        <a:rPr lang="es-E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KW-FV)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105,84 </a:t>
                      </a:r>
                      <a:r>
                        <a:rPr lang="es-ES" sz="18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KWp</a:t>
                      </a:r>
                      <a:r>
                        <a:rPr lang="es-E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593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Inversión: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135.475€; 1,28 €/</a:t>
                      </a:r>
                      <a:r>
                        <a:rPr lang="es-ES" sz="1800" b="1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Wp</a:t>
                      </a:r>
                      <a:r>
                        <a:rPr lang="es-ES" sz="18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.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36307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E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Energía</a:t>
                      </a:r>
                      <a:r>
                        <a:rPr lang="es-ES" sz="18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anual aportada 2015: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162.972 KWh</a:t>
                      </a:r>
                      <a:endParaRPr lang="es-ES" sz="18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35107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1539 </a:t>
                      </a:r>
                      <a:r>
                        <a:rPr lang="es-ES_tradnl" sz="1800" b="1" i="0" u="none" strike="noStrike" kern="1200" dirty="0" err="1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KWh</a:t>
                      </a:r>
                      <a:r>
                        <a:rPr lang="es-ES_tradnl" sz="18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/</a:t>
                      </a:r>
                      <a:r>
                        <a:rPr lang="es-ES_tradnl" sz="1800" b="1" i="0" u="none" strike="noStrike" kern="1200" dirty="0" err="1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Kwp</a:t>
                      </a:r>
                      <a:endParaRPr lang="es-ES" sz="18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28226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Ahorro anual con FV en 2015: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u="none" strike="noStrike" dirty="0" smtClean="0">
                          <a:solidFill>
                            <a:srgbClr val="000204"/>
                          </a:solidFill>
                          <a:effectLst/>
                        </a:rPr>
                        <a:t>14.704</a:t>
                      </a:r>
                      <a:r>
                        <a:rPr lang="es-ES" sz="18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€</a:t>
                      </a:r>
                      <a:endParaRPr lang="es-ES" sz="18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Y:\DOCUMENTOS JOSE CARLOS\Autoconsumo 2016\Jornada Valladolid\Dehes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28604"/>
            <a:ext cx="9144000" cy="6429396"/>
          </a:xfrm>
          <a:prstGeom prst="rect">
            <a:avLst/>
          </a:prstGeom>
          <a:noFill/>
        </p:spPr>
      </p:pic>
      <p:sp>
        <p:nvSpPr>
          <p:cNvPr id="30" name="9 CuadroTexto"/>
          <p:cNvSpPr txBox="1"/>
          <p:nvPr/>
        </p:nvSpPr>
        <p:spPr>
          <a:xfrm>
            <a:off x="584088" y="600041"/>
            <a:ext cx="830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Consumos energéticos mensuales con la instalación puesta en marcha: AÑO 2015</a:t>
            </a:r>
            <a:endParaRPr lang="es-ES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107504" y="0"/>
            <a:ext cx="8856984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DEHESA GRANDE </a:t>
            </a:r>
            <a:r>
              <a:rPr lang="es-ES" sz="2400" b="1" dirty="0" err="1"/>
              <a:t>Vitigudino</a:t>
            </a:r>
            <a:r>
              <a:rPr lang="es-ES" sz="2400" b="1" dirty="0"/>
              <a:t> (Salamanca</a:t>
            </a:r>
            <a:r>
              <a:rPr lang="es-ES" sz="2400" b="1" dirty="0" smtClean="0"/>
              <a:t>)</a:t>
            </a:r>
            <a:r>
              <a:rPr lang="es-ES" sz="2400" b="1" dirty="0" smtClean="0">
                <a:solidFill>
                  <a:schemeClr val="tx1"/>
                </a:solidFill>
              </a:rPr>
              <a:t>;</a:t>
            </a:r>
          </a:p>
        </p:txBody>
      </p:sp>
      <p:sp>
        <p:nvSpPr>
          <p:cNvPr id="17" name="10 Estrella de 4 puntas"/>
          <p:cNvSpPr/>
          <p:nvPr/>
        </p:nvSpPr>
        <p:spPr>
          <a:xfrm>
            <a:off x="296056" y="692696"/>
            <a:ext cx="179512" cy="144016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29" name="Tabla 2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680929338"/>
              </p:ext>
            </p:extLst>
          </p:nvPr>
        </p:nvGraphicFramePr>
        <p:xfrm>
          <a:off x="928663" y="1000112"/>
          <a:ext cx="6786609" cy="31432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30277"/>
                <a:gridCol w="1090891"/>
                <a:gridCol w="999983"/>
                <a:gridCol w="939378"/>
                <a:gridCol w="1023390"/>
                <a:gridCol w="1202690"/>
              </a:tblGrid>
              <a:tr h="424298">
                <a:tc rowSpan="2">
                  <a:txBody>
                    <a:bodyPr/>
                    <a:lstStyle/>
                    <a:p>
                      <a:pPr algn="l" fontAlgn="b"/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u="none" strike="noStrike" dirty="0">
                          <a:effectLst/>
                        </a:rPr>
                        <a:t>Consumo </a:t>
                      </a:r>
                      <a:r>
                        <a:rPr lang="es-ES" sz="1200" b="1" u="none" strike="noStrike" dirty="0" smtClean="0">
                          <a:effectLst/>
                        </a:rPr>
                        <a:t>total*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u="none" strike="noStrike" dirty="0">
                          <a:effectLst/>
                        </a:rPr>
                        <a:t>Consumo </a:t>
                      </a:r>
                      <a:r>
                        <a:rPr lang="es-ES" sz="1200" b="1" u="none" strike="noStrike" dirty="0" smtClean="0">
                          <a:effectLst/>
                        </a:rPr>
                        <a:t>red*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u="none" strike="noStrike" dirty="0">
                          <a:effectLst/>
                        </a:rPr>
                        <a:t>Generación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u="none" strike="noStrike" dirty="0">
                          <a:effectLst/>
                        </a:rPr>
                        <a:t>Exceso generado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u="none" strike="noStrike" dirty="0">
                          <a:effectLst/>
                        </a:rPr>
                        <a:t>Autoconsumo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216479">
                <a:tc vMerge="1">
                  <a:txBody>
                    <a:bodyPr/>
                    <a:lstStyle/>
                    <a:p>
                      <a:pPr algn="l" fontAlgn="b"/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Kwh</a:t>
                      </a:r>
                      <a:endParaRPr lang="es-E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Kwh</a:t>
                      </a:r>
                      <a:endParaRPr lang="es-E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Kwh</a:t>
                      </a:r>
                      <a:endParaRPr lang="es-E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u="none" strike="noStrike">
                          <a:solidFill>
                            <a:srgbClr val="FF0000"/>
                          </a:solidFill>
                          <a:effectLst/>
                        </a:rPr>
                        <a:t>Kwh</a:t>
                      </a:r>
                      <a:endParaRPr lang="es-ES" sz="11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%</a:t>
                      </a:r>
                      <a:endParaRPr lang="es-E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819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 dirty="0">
                          <a:effectLst/>
                        </a:rPr>
                        <a:t>ENERO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 dirty="0">
                          <a:effectLst/>
                        </a:rPr>
                        <a:t>61.631,10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>
                          <a:effectLst/>
                        </a:rPr>
                        <a:t>54.094,75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>
                          <a:effectLst/>
                        </a:rPr>
                        <a:t>8.189,22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 dirty="0">
                          <a:effectLst/>
                        </a:rPr>
                        <a:t>-652,88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>
                          <a:effectLst/>
                        </a:rPr>
                        <a:t>14%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07819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FEBRERO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>
                          <a:effectLst/>
                        </a:rPr>
                        <a:t>56.433,10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>
                          <a:effectLst/>
                        </a:rPr>
                        <a:t>48.454,66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 dirty="0">
                          <a:effectLst/>
                        </a:rPr>
                        <a:t>8.551,53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 dirty="0">
                          <a:effectLst/>
                        </a:rPr>
                        <a:t>-573,09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>
                          <a:effectLst/>
                        </a:rPr>
                        <a:t>15%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07819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MARZO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>
                          <a:effectLst/>
                        </a:rPr>
                        <a:t>65.751,54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 dirty="0">
                          <a:effectLst/>
                        </a:rPr>
                        <a:t>51.384,59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>
                          <a:effectLst/>
                        </a:rPr>
                        <a:t>15.472,28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 dirty="0">
                          <a:effectLst/>
                        </a:rPr>
                        <a:t>-1.105,33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>
                          <a:effectLst/>
                        </a:rPr>
                        <a:t>23%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07819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ABRIL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>
                          <a:effectLst/>
                        </a:rPr>
                        <a:t>62.478,78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>
                          <a:effectLst/>
                        </a:rPr>
                        <a:t>48.746,76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 dirty="0">
                          <a:effectLst/>
                        </a:rPr>
                        <a:t>15.643,16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 dirty="0">
                          <a:effectLst/>
                        </a:rPr>
                        <a:t>-397,12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>
                          <a:effectLst/>
                        </a:rPr>
                        <a:t>29%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07819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MAYO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>
                          <a:effectLst/>
                        </a:rPr>
                        <a:t>78.582,26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 dirty="0">
                          <a:effectLst/>
                        </a:rPr>
                        <a:t>59.053,97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 dirty="0">
                          <a:effectLst/>
                        </a:rPr>
                        <a:t>20.812,94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 dirty="0">
                          <a:effectLst/>
                        </a:rPr>
                        <a:t>-1.284,65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>
                          <a:effectLst/>
                        </a:rPr>
                        <a:t>27%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07819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 dirty="0">
                          <a:effectLst/>
                        </a:rPr>
                        <a:t>JUNIO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>
                          <a:effectLst/>
                        </a:rPr>
                        <a:t>90.479,87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>
                          <a:effectLst/>
                        </a:rPr>
                        <a:t>73.269,60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>
                          <a:effectLst/>
                        </a:rPr>
                        <a:t>17.555,71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 dirty="0">
                          <a:effectLst/>
                        </a:rPr>
                        <a:t>-356,95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>
                          <a:effectLst/>
                        </a:rPr>
                        <a:t>20%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07819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JULIO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>
                          <a:effectLst/>
                        </a:rPr>
                        <a:t>102.957,98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>
                          <a:effectLst/>
                        </a:rPr>
                        <a:t>82.959,41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>
                          <a:effectLst/>
                        </a:rPr>
                        <a:t>20.355,53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 dirty="0">
                          <a:effectLst/>
                        </a:rPr>
                        <a:t>-356,97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 dirty="0">
                          <a:effectLst/>
                        </a:rPr>
                        <a:t>21%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07819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AGOSTO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>
                          <a:effectLst/>
                        </a:rPr>
                        <a:t>108.295,46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>
                          <a:effectLst/>
                        </a:rPr>
                        <a:t>91.403,80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>
                          <a:effectLst/>
                        </a:rPr>
                        <a:t>17.103,32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 dirty="0">
                          <a:effectLst/>
                        </a:rPr>
                        <a:t>-211,65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 dirty="0">
                          <a:effectLst/>
                        </a:rPr>
                        <a:t>17%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07819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SEPTIEMBRE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>
                          <a:effectLst/>
                        </a:rPr>
                        <a:t>86.748,98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>
                          <a:effectLst/>
                        </a:rPr>
                        <a:t>72.050,49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>
                          <a:effectLst/>
                        </a:rPr>
                        <a:t>15.130,05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 dirty="0">
                          <a:effectLst/>
                        </a:rPr>
                        <a:t>-431,56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 dirty="0">
                          <a:effectLst/>
                        </a:rPr>
                        <a:t>18%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07819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OCTUBRE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>
                          <a:effectLst/>
                        </a:rPr>
                        <a:t>85.676,47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>
                          <a:effectLst/>
                        </a:rPr>
                        <a:t>75.964,55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>
                          <a:effectLst/>
                        </a:rPr>
                        <a:t>9.813,51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>
                          <a:effectLst/>
                        </a:rPr>
                        <a:t>-101,59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 dirty="0">
                          <a:effectLst/>
                        </a:rPr>
                        <a:t>12%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07819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NOVIEMBRE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>
                          <a:effectLst/>
                        </a:rPr>
                        <a:t>75.687,07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>
                          <a:effectLst/>
                        </a:rPr>
                        <a:t>67.593,98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>
                          <a:effectLst/>
                        </a:rPr>
                        <a:t>8.405,87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>
                          <a:effectLst/>
                        </a:rPr>
                        <a:t>-397,12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 dirty="0">
                          <a:effectLst/>
                        </a:rPr>
                        <a:t>13%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16479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 dirty="0">
                          <a:effectLst/>
                        </a:rPr>
                        <a:t>DICIEMBRE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 dirty="0">
                          <a:effectLst/>
                        </a:rPr>
                        <a:t>83.563,17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>
                          <a:effectLst/>
                        </a:rPr>
                        <a:t>77.666,01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>
                          <a:effectLst/>
                        </a:rPr>
                        <a:t>5.938,96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>
                          <a:effectLst/>
                        </a:rPr>
                        <a:t>-41,80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 dirty="0">
                          <a:effectLst/>
                        </a:rPr>
                        <a:t>8%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1" name="Tabla 3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220430712"/>
              </p:ext>
            </p:extLst>
          </p:nvPr>
        </p:nvGraphicFramePr>
        <p:xfrm>
          <a:off x="1691680" y="4440981"/>
          <a:ext cx="5688632" cy="190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82700"/>
                <a:gridCol w="914400"/>
                <a:gridCol w="838200"/>
                <a:gridCol w="787400"/>
                <a:gridCol w="857820"/>
                <a:gridCol w="1008112"/>
              </a:tblGrid>
              <a:tr h="110872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 dirty="0" smtClean="0">
                          <a:effectLst/>
                        </a:rPr>
                        <a:t>TOTAL ANUAL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 dirty="0">
                          <a:effectLst/>
                        </a:rPr>
                        <a:t>958.286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 dirty="0">
                          <a:effectLst/>
                        </a:rPr>
                        <a:t>802.643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 dirty="0">
                          <a:effectLst/>
                        </a:rPr>
                        <a:t>162.972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 dirty="0">
                          <a:effectLst/>
                        </a:rPr>
                        <a:t>-5.911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 dirty="0">
                          <a:effectLst/>
                        </a:rPr>
                        <a:t>18%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2" name="Rectángulo 31"/>
          <p:cNvSpPr/>
          <p:nvPr/>
        </p:nvSpPr>
        <p:spPr>
          <a:xfrm>
            <a:off x="296056" y="4681536"/>
            <a:ext cx="8510680" cy="67550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ES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Puede existir un error de ± 5% entre los consumos reflejados en la tabla (fuente: portal web ITR 2.0 LA CECAL, monitorización de la instalación) y los reflejados en la factura eléctrica debidos al desfase entre los datos recogidos en el portal de LA CECAL y los medidos por el contador de la comercializadora.</a:t>
            </a:r>
            <a:endParaRPr lang="es-E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Rectángulo 32"/>
          <p:cNvSpPr/>
          <p:nvPr/>
        </p:nvSpPr>
        <p:spPr>
          <a:xfrm>
            <a:off x="285720" y="5429264"/>
            <a:ext cx="8510680" cy="78386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ES_tradnl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 consumo total anual de energía eléctrica en el año 2015 asciende a 958.286 </a:t>
            </a:r>
            <a:r>
              <a:rPr lang="es-ES_tradnl" sz="1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Kwh</a:t>
            </a:r>
            <a:r>
              <a:rPr lang="es-ES_tradnl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los cuales 162.972 </a:t>
            </a:r>
            <a:r>
              <a:rPr lang="es-ES_tradnl" sz="1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Kwh</a:t>
            </a:r>
            <a:r>
              <a:rPr lang="es-ES_tradnl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son generados mediante la instalación de autoconsumo fotovoltaico, representando esta cifra un 18% del consumo total anual.</a:t>
            </a:r>
            <a:endParaRPr lang="es-ES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Picture 2" descr="Dehesa Grand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8652" y="5929306"/>
            <a:ext cx="2425348" cy="92869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54241511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290</Words>
  <Application>Microsoft Office PowerPoint</Application>
  <PresentationFormat>Pokaz na ekranie (4:3)</PresentationFormat>
  <Paragraphs>109</Paragraphs>
  <Slides>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5" baseType="lpstr">
      <vt:lpstr>Tema de Office</vt:lpstr>
      <vt:lpstr>MATADERO DEHESA GRANDE LOCALIZACIÓN: Vitigudino (Salamanca) ACTIVIDAD ANUAL: sacrificio y procesado de 24.000 cabezas de vacuno, 70.000 de ovino y 20.000 de porcino. FECHA DE INICIO DE ACTIVIDAD: 1999 </vt:lpstr>
      <vt:lpstr>Slajd 2</vt:lpstr>
      <vt:lpstr>Slajd 3</vt:lpstr>
      <vt:lpstr>Slajd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José Carlos Buldón</dc:creator>
  <cp:lastModifiedBy>Komputer</cp:lastModifiedBy>
  <cp:revision>7</cp:revision>
  <dcterms:created xsi:type="dcterms:W3CDTF">2016-06-16T18:02:28Z</dcterms:created>
  <dcterms:modified xsi:type="dcterms:W3CDTF">2017-03-11T18:28:12Z</dcterms:modified>
</cp:coreProperties>
</file>